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7" r:id="rId2"/>
    <p:sldId id="313" r:id="rId3"/>
    <p:sldId id="272" r:id="rId4"/>
    <p:sldId id="268" r:id="rId5"/>
    <p:sldId id="286" r:id="rId6"/>
    <p:sldId id="287" r:id="rId7"/>
    <p:sldId id="283" r:id="rId8"/>
    <p:sldId id="305" r:id="rId9"/>
    <p:sldId id="303" r:id="rId10"/>
    <p:sldId id="304" r:id="rId11"/>
    <p:sldId id="284" r:id="rId12"/>
    <p:sldId id="288" r:id="rId13"/>
    <p:sldId id="289" r:id="rId14"/>
    <p:sldId id="292" r:id="rId15"/>
    <p:sldId id="295" r:id="rId16"/>
    <p:sldId id="300" r:id="rId17"/>
    <p:sldId id="299" r:id="rId18"/>
    <p:sldId id="296" r:id="rId19"/>
    <p:sldId id="298" r:id="rId20"/>
    <p:sldId id="301" r:id="rId21"/>
    <p:sldId id="302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DCBDA51-3D77-4333-815E-61BD76067221}">
          <p14:sldIdLst>
            <p14:sldId id="257"/>
            <p14:sldId id="313"/>
            <p14:sldId id="272"/>
            <p14:sldId id="268"/>
            <p14:sldId id="286"/>
            <p14:sldId id="287"/>
            <p14:sldId id="283"/>
            <p14:sldId id="305"/>
            <p14:sldId id="303"/>
            <p14:sldId id="304"/>
            <p14:sldId id="284"/>
            <p14:sldId id="288"/>
            <p14:sldId id="289"/>
          </p14:sldIdLst>
        </p14:section>
        <p14:section name="Appendix" id="{F78C8008-F0AE-4AC0-AE48-868CA2B60A3A}">
          <p14:sldIdLst>
            <p14:sldId id="292"/>
            <p14:sldId id="295"/>
            <p14:sldId id="300"/>
            <p14:sldId id="299"/>
            <p14:sldId id="296"/>
            <p14:sldId id="298"/>
            <p14:sldId id="301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3C8"/>
    <a:srgbClr val="FFDDE0"/>
    <a:srgbClr val="FF4858"/>
    <a:srgbClr val="A6A6A6"/>
    <a:srgbClr val="C46627"/>
    <a:srgbClr val="ED7D31"/>
    <a:srgbClr val="F4B9A4"/>
    <a:srgbClr val="7F7F7F"/>
    <a:srgbClr val="8B5BD3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5" autoAdjust="0"/>
    <p:restoredTop sz="80958" autoAdjust="0"/>
  </p:normalViewPr>
  <p:slideViewPr>
    <p:cSldViewPr snapToGrid="0">
      <p:cViewPr varScale="1">
        <p:scale>
          <a:sx n="93" d="100"/>
          <a:sy n="93" d="100"/>
        </p:scale>
        <p:origin x="130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191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831726584222425"/>
          <c:y val="8.8519427885792479E-2"/>
          <c:w val="0.6304003485900358"/>
          <c:h val="0.9066628787966275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bg1"/>
            </a:solidFill>
            <a:ln>
              <a:solidFill>
                <a:schemeClr val="bg1"/>
              </a:solidFill>
            </a:ln>
            <a:effectLst/>
          </c:spPr>
          <c:dPt>
            <c:idx val="0"/>
            <c:bubble3D val="0"/>
            <c:spPr>
              <a:solidFill>
                <a:srgbClr val="9092A5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646-4DAF-AB27-9BA3F0147499}"/>
              </c:ext>
            </c:extLst>
          </c:dPt>
          <c:dPt>
            <c:idx val="1"/>
            <c:bubble3D val="0"/>
            <c:spPr>
              <a:solidFill>
                <a:srgbClr val="FF4858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646-4DAF-AB27-9BA3F0147499}"/>
              </c:ext>
            </c:extLst>
          </c:dPt>
          <c:dPt>
            <c:idx val="2"/>
            <c:bubble3D val="0"/>
            <c:spPr>
              <a:solidFill>
                <a:srgbClr val="FFC3C8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646-4DAF-AB27-9BA3F0147499}"/>
              </c:ext>
            </c:extLst>
          </c:dPt>
          <c:dPt>
            <c:idx val="3"/>
            <c:bubble3D val="0"/>
            <c:spPr>
              <a:solidFill>
                <a:schemeClr val="bg1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646-4DAF-AB27-9BA3F0147499}"/>
              </c:ext>
            </c:extLst>
          </c:dPt>
          <c:dPt>
            <c:idx val="4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bg1"/>
                </a:solidFill>
                <a:prstDash val="solid"/>
              </a:ln>
              <a:effectLst/>
            </c:spPr>
            <c:extLst>
              <c:ext xmlns:c16="http://schemas.microsoft.com/office/drawing/2014/chart" uri="{C3380CC4-5D6E-409C-BE32-E72D297353CC}">
                <c16:uniqueId val="{00000009-7646-4DAF-AB27-9BA3F0147499}"/>
              </c:ext>
            </c:extLst>
          </c:dPt>
          <c:cat>
            <c:strRef>
              <c:f>Sheet1!$A$2:$A$6</c:f>
              <c:strCache>
                <c:ptCount val="5"/>
                <c:pt idx="0">
                  <c:v>데이터1</c:v>
                </c:pt>
                <c:pt idx="1">
                  <c:v>데이터2</c:v>
                </c:pt>
                <c:pt idx="2">
                  <c:v>데이터3</c:v>
                </c:pt>
                <c:pt idx="3">
                  <c:v>데이터4</c:v>
                </c:pt>
                <c:pt idx="4">
                  <c:v>데이터5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35</c:v>
                </c:pt>
                <c:pt idx="1">
                  <c:v>20</c:v>
                </c:pt>
                <c:pt idx="2">
                  <c:v>8</c:v>
                </c:pt>
                <c:pt idx="3">
                  <c:v>7</c:v>
                </c:pt>
                <c:pt idx="4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7646-4DAF-AB27-9BA3F01474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2225" cap="rnd">
              <a:solidFill>
                <a:srgbClr val="FF4858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dPt>
            <c:idx val="1"/>
            <c:marker>
              <c:symbol val="diamond"/>
              <c:size val="6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  <a:round/>
                </a:ln>
                <a:effectLst/>
              </c:spPr>
            </c:marker>
            <c:bubble3D val="0"/>
            <c:spPr>
              <a:ln w="63500" cap="rnd">
                <a:solidFill>
                  <a:srgbClr val="FF4858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901C-43FF-96EE-1DCC9285939F}"/>
              </c:ext>
            </c:extLst>
          </c:dPt>
          <c:dPt>
            <c:idx val="2"/>
            <c:marker>
              <c:symbol val="diamond"/>
              <c:size val="6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  <a:round/>
                </a:ln>
                <a:effectLst/>
              </c:spPr>
            </c:marker>
            <c:bubble3D val="0"/>
            <c:spPr>
              <a:ln w="63500" cap="rnd">
                <a:solidFill>
                  <a:srgbClr val="FF4858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901C-43FF-96EE-1DCC9285939F}"/>
              </c:ext>
            </c:extLst>
          </c:dPt>
          <c:cat>
            <c:strRef>
              <c:f>Sheet1!$A$2:$A$4</c:f>
              <c:strCache>
                <c:ptCount val="3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232891</c:v>
                </c:pt>
                <c:pt idx="1">
                  <c:v>239491</c:v>
                </c:pt>
                <c:pt idx="2">
                  <c:v>227692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901C-43FF-96EE-1DCC928593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2682943"/>
        <c:axId val="172678367"/>
      </c:lineChart>
      <c:catAx>
        <c:axId val="172682943"/>
        <c:scaling>
          <c:orientation val="minMax"/>
        </c:scaling>
        <c:delete val="1"/>
        <c:axPos val="b"/>
        <c:majorGridlines>
          <c:spPr>
            <a:ln w="3810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72678367"/>
        <c:crosses val="autoZero"/>
        <c:auto val="1"/>
        <c:lblAlgn val="ctr"/>
        <c:lblOffset val="100"/>
        <c:noMultiLvlLbl val="0"/>
      </c:catAx>
      <c:valAx>
        <c:axId val="17267836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26829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explosion val="3"/>
            <c:spPr>
              <a:solidFill>
                <a:schemeClr val="accent2">
                  <a:tint val="58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CE7-49DE-8815-A9DCB45FA278}"/>
              </c:ext>
            </c:extLst>
          </c:dPt>
          <c:dPt>
            <c:idx val="1"/>
            <c:bubble3D val="0"/>
            <c:explosion val="3"/>
            <c:spPr>
              <a:solidFill>
                <a:schemeClr val="accent2">
                  <a:tint val="8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CE7-49DE-8815-A9DCB45FA278}"/>
              </c:ext>
            </c:extLst>
          </c:dPt>
          <c:dPt>
            <c:idx val="2"/>
            <c:bubble3D val="0"/>
            <c:explosion val="3"/>
            <c:spPr>
              <a:solidFill>
                <a:schemeClr val="accent2">
                  <a:shade val="8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BCE7-49DE-8815-A9DCB45FA278}"/>
              </c:ext>
            </c:extLst>
          </c:dPt>
          <c:dPt>
            <c:idx val="3"/>
            <c:bubble3D val="0"/>
            <c:spPr>
              <a:solidFill>
                <a:schemeClr val="accent2">
                  <a:shade val="58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BCE7-49DE-8815-A9DCB45FA278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3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33</c:v>
                </c:pt>
                <c:pt idx="1">
                  <c:v>24</c:v>
                </c:pt>
                <c:pt idx="2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CE7-49DE-8815-A9DCB45FA278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explosion val="3"/>
          <c:dPt>
            <c:idx val="0"/>
            <c:bubble3D val="0"/>
            <c:explosion val="4"/>
            <c:spPr>
              <a:solidFill>
                <a:schemeClr val="accent2">
                  <a:tint val="58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A70-4DF0-9424-39FCA2229763}"/>
              </c:ext>
            </c:extLst>
          </c:dPt>
          <c:dPt>
            <c:idx val="1"/>
            <c:bubble3D val="0"/>
            <c:spPr>
              <a:solidFill>
                <a:schemeClr val="accent2">
                  <a:tint val="8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A70-4DF0-9424-39FCA2229763}"/>
              </c:ext>
            </c:extLst>
          </c:dPt>
          <c:dPt>
            <c:idx val="2"/>
            <c:bubble3D val="0"/>
            <c:explosion val="4"/>
            <c:spPr>
              <a:solidFill>
                <a:schemeClr val="accent2">
                  <a:shade val="8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0A70-4DF0-9424-39FCA2229763}"/>
              </c:ext>
            </c:extLst>
          </c:dPt>
          <c:dPt>
            <c:idx val="3"/>
            <c:bubble3D val="0"/>
            <c:spPr>
              <a:solidFill>
                <a:schemeClr val="accent2">
                  <a:shade val="58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0A70-4DF0-9424-39FCA2229763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3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33</c:v>
                </c:pt>
                <c:pt idx="1">
                  <c:v>34</c:v>
                </c:pt>
                <c:pt idx="2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A70-4DF0-9424-39FCA2229763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C1F651-CC6D-4D62-96B0-0CB101469F83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750902-3691-499B-98A7-B2E9FB8568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163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altLang="ko-KR" baseline="0" dirty="0" smtClean="0"/>
              <a:t>(#1)</a:t>
            </a:r>
          </a:p>
          <a:p>
            <a:pPr marL="0" indent="0">
              <a:buFontTx/>
              <a:buNone/>
            </a:pPr>
            <a:r>
              <a:rPr lang="en-US" altLang="ko-KR" baseline="0" dirty="0" smtClean="0"/>
              <a:t>- </a:t>
            </a:r>
            <a:r>
              <a:rPr lang="ko-KR" altLang="en-US" baseline="0" dirty="0" smtClean="0"/>
              <a:t>안녕하세요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에너지 </a:t>
            </a:r>
            <a:r>
              <a:rPr lang="ko-KR" altLang="en-US" baseline="0" dirty="0" err="1" smtClean="0"/>
              <a:t>프로슈머를</a:t>
            </a:r>
            <a:r>
              <a:rPr lang="ko-KR" altLang="en-US" baseline="0" dirty="0" smtClean="0"/>
              <a:t> 위한 스마트 가전 스케줄링 발표를 맡은 </a:t>
            </a:r>
            <a:r>
              <a:rPr lang="en-US" altLang="ko-KR" baseline="0" dirty="0" smtClean="0"/>
              <a:t>EBS lab. </a:t>
            </a:r>
            <a:r>
              <a:rPr lang="ko-KR" altLang="en-US" baseline="0" dirty="0" err="1" smtClean="0"/>
              <a:t>김명선입니다</a:t>
            </a:r>
            <a:r>
              <a:rPr lang="en-US" altLang="ko-KR" baseline="0" dirty="0" smtClean="0"/>
              <a:t>.</a:t>
            </a:r>
          </a:p>
          <a:p>
            <a:pPr marL="0" indent="0">
              <a:buFontTx/>
              <a:buNone/>
            </a:pPr>
            <a:endParaRPr lang="en-US" altLang="ko-KR" baseline="0" dirty="0" smtClean="0"/>
          </a:p>
          <a:p>
            <a:pPr marL="0" indent="0">
              <a:buFontTx/>
              <a:buNone/>
            </a:pP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50902-3691-499B-98A7-B2E9FB85685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4040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50902-3691-499B-98A7-B2E9FB85685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508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(#11)</a:t>
            </a:r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 smtClean="0"/>
              <a:t>마지막으로 저희가 준비한 슬라이드는 제안 모델의 사업화 방안 및 기대효과 부분입니다</a:t>
            </a:r>
            <a:r>
              <a:rPr lang="en-US" altLang="ko-KR" dirty="0" smtClean="0"/>
              <a:t>.</a:t>
            </a:r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 smtClean="0"/>
              <a:t>이의 설명을 돕기 위해 </a:t>
            </a:r>
            <a:r>
              <a:rPr lang="en-US" altLang="ko-KR" dirty="0" smtClean="0"/>
              <a:t>4P </a:t>
            </a:r>
            <a:r>
              <a:rPr lang="ko-KR" altLang="en-US" dirty="0" smtClean="0"/>
              <a:t>마케팅 전략을 적용하여 </a:t>
            </a:r>
            <a:r>
              <a:rPr lang="ko-KR" altLang="en-US" dirty="0" err="1" smtClean="0"/>
              <a:t>설명드리려고</a:t>
            </a:r>
            <a:r>
              <a:rPr lang="ko-KR" altLang="en-US" dirty="0" smtClean="0"/>
              <a:t> 하는데요</a:t>
            </a:r>
            <a:r>
              <a:rPr lang="en-US" altLang="ko-KR" dirty="0" smtClean="0"/>
              <a:t>.</a:t>
            </a:r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 smtClean="0"/>
              <a:t>먼저 제안 모델을 통해 얻게 되는 사회적 가치는 효율적인 전력 사용을 통한 녹색 성장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비용절감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전력망</a:t>
            </a:r>
            <a:r>
              <a:rPr lang="ko-KR" altLang="en-US" dirty="0" smtClean="0"/>
              <a:t> 안정 그리고 </a:t>
            </a:r>
            <a:r>
              <a:rPr lang="ko-KR" altLang="en-US" dirty="0" err="1" smtClean="0"/>
              <a:t>프로슈머의</a:t>
            </a:r>
            <a:r>
              <a:rPr lang="ko-KR" altLang="en-US" dirty="0" smtClean="0"/>
              <a:t> 합리적 소비입니다</a:t>
            </a:r>
            <a:r>
              <a:rPr lang="en-US" altLang="ko-KR" dirty="0" smtClean="0"/>
              <a:t>.</a:t>
            </a:r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 smtClean="0"/>
              <a:t>다음의 </a:t>
            </a:r>
            <a:r>
              <a:rPr lang="en-US" altLang="ko-KR" dirty="0" smtClean="0"/>
              <a:t>Place </a:t>
            </a:r>
            <a:r>
              <a:rPr lang="ko-KR" altLang="en-US" dirty="0" smtClean="0"/>
              <a:t>부분은 고객의 서비스 사용 편의성을 강조하는데 의의를 두어 데이터 베이스 구축 및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시각화 부분으로 선정하였습니다</a:t>
            </a:r>
            <a:r>
              <a:rPr lang="en-US" altLang="ko-KR" dirty="0" smtClean="0"/>
              <a:t>.</a:t>
            </a:r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 smtClean="0"/>
              <a:t>Product</a:t>
            </a:r>
            <a:r>
              <a:rPr lang="ko-KR" altLang="en-US" dirty="0" smtClean="0"/>
              <a:t> 부분은 제안 모델의 </a:t>
            </a:r>
            <a:r>
              <a:rPr lang="en-US" altLang="ko-KR" dirty="0" smtClean="0"/>
              <a:t>Future work</a:t>
            </a:r>
            <a:r>
              <a:rPr lang="ko-KR" altLang="en-US" dirty="0" smtClean="0"/>
              <a:t>를 고려하여 </a:t>
            </a:r>
            <a:r>
              <a:rPr lang="ko-KR" altLang="en-US" dirty="0" err="1" smtClean="0"/>
              <a:t>연합학습</a:t>
            </a:r>
            <a:r>
              <a:rPr lang="ko-KR" altLang="en-US" dirty="0" smtClean="0"/>
              <a:t> 적용과 </a:t>
            </a:r>
            <a:r>
              <a:rPr lang="ko-KR" altLang="en-US" dirty="0" err="1" smtClean="0"/>
              <a:t>예측모듈</a:t>
            </a:r>
            <a:r>
              <a:rPr lang="ko-KR" altLang="en-US" dirty="0" smtClean="0"/>
              <a:t> 적용</a:t>
            </a:r>
            <a:r>
              <a:rPr lang="en-US" altLang="ko-KR" dirty="0" smtClean="0"/>
              <a:t>(??)</a:t>
            </a:r>
            <a:r>
              <a:rPr lang="ko-KR" altLang="en-US" dirty="0" smtClean="0"/>
              <a:t>부분을 상품화의 필수요소로서 생각하였고</a:t>
            </a:r>
            <a:endParaRPr lang="en-US" altLang="ko-KR" dirty="0" smtClean="0"/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 smtClean="0"/>
              <a:t>마지막으로 본 서비스의 확장 부분과 고객 유치를 위한 프로모션으로는 가정용에서 상업</a:t>
            </a:r>
            <a:r>
              <a:rPr lang="en-US" altLang="ko-KR" dirty="0" smtClean="0"/>
              <a:t>/</a:t>
            </a:r>
            <a:r>
              <a:rPr lang="ko-KR" altLang="en-US" dirty="0" smtClean="0"/>
              <a:t>공업</a:t>
            </a:r>
            <a:r>
              <a:rPr lang="en-US" altLang="ko-KR" dirty="0" smtClean="0"/>
              <a:t>/</a:t>
            </a:r>
            <a:r>
              <a:rPr lang="ko-KR" altLang="en-US" dirty="0" smtClean="0"/>
              <a:t>농업용으로 모델의 확장</a:t>
            </a:r>
            <a:r>
              <a:rPr lang="ko-KR" altLang="en-US" baseline="0" dirty="0" smtClean="0"/>
              <a:t> 적용과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제안 서비스를 적용한 상품 공급책인 정부 및 공공기관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가전기기 회사로 선정하였습니다</a:t>
            </a:r>
            <a:r>
              <a:rPr lang="en-US" altLang="ko-KR" baseline="0" dirty="0" smtClean="0"/>
              <a:t>.</a:t>
            </a:r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dirty="0" smtClean="0"/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50902-3691-499B-98A7-B2E9FB85685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0137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(#12)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서비스 개발</a:t>
            </a:r>
            <a:r>
              <a:rPr lang="ko-KR" altLang="en-US" baseline="0" dirty="0" smtClean="0"/>
              <a:t> 및 발표자료 작성에 참고한 자료는 다음과 같으며</a:t>
            </a:r>
            <a:r>
              <a:rPr lang="en-US" altLang="ko-KR" baseline="0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50902-3691-499B-98A7-B2E9FB85685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605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(#13)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이상으로 에너지 </a:t>
            </a:r>
            <a:r>
              <a:rPr lang="ko-KR" altLang="en-US" dirty="0" err="1" smtClean="0"/>
              <a:t>프로슈머를</a:t>
            </a:r>
            <a:r>
              <a:rPr lang="ko-KR" altLang="en-US" dirty="0" smtClean="0"/>
              <a:t> 위한 </a:t>
            </a:r>
            <a:r>
              <a:rPr lang="en-US" altLang="ko-KR" dirty="0" smtClean="0"/>
              <a:t>SASEP </a:t>
            </a:r>
            <a:r>
              <a:rPr lang="ko-KR" altLang="en-US" dirty="0" smtClean="0"/>
              <a:t>서비스 개발 과정에 관한 발표를 마치겠습니다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질문 있으시면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질문 주시면 감사하겠습니다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50902-3691-499B-98A7-B2E9FB85685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368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50902-3691-499B-98A7-B2E9FB85685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6085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50902-3691-499B-98A7-B2E9FB85685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8545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50902-3691-499B-98A7-B2E9FB85685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7526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모델 몰라서 마지막 자료로 일단 </a:t>
            </a:r>
            <a:r>
              <a:rPr lang="ko-KR" altLang="en-US" sz="1200" dirty="0" err="1"/>
              <a:t>채워넣었습니다</a:t>
            </a:r>
            <a:r>
              <a:rPr lang="en-US" altLang="ko-KR" sz="1200" dirty="0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50902-3691-499B-98A7-B2E9FB85685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478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50902-3691-499B-98A7-B2E9FB85685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526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모델 몰라서 마지막 자료로 일단 </a:t>
            </a:r>
            <a:r>
              <a:rPr lang="ko-KR" altLang="en-US" sz="1200" dirty="0" err="1"/>
              <a:t>채워넣었습니다</a:t>
            </a:r>
            <a:r>
              <a:rPr lang="en-US" altLang="ko-KR" sz="1200" dirty="0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50902-3691-499B-98A7-B2E9FB85685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156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(#2)</a:t>
            </a:r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발표는 개요 부분인 개발 배경과 내용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모델 부분인 데이터 설명 및 예측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실시간 스케줄링 서비스</a:t>
            </a:r>
            <a:endParaRPr lang="en-US" altLang="ko-KR" baseline="0" dirty="0" smtClean="0"/>
          </a:p>
          <a:p>
            <a:pPr marL="171450" indent="-171450">
              <a:buFontTx/>
              <a:buChar char="-"/>
            </a:pPr>
            <a:r>
              <a:rPr lang="ko-KR" altLang="en-US" baseline="0" dirty="0" smtClean="0"/>
              <a:t>그리고 결론 부분인 사업화 방안 및 기대효과 순으로 이어지겠습니다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50902-3691-499B-98A7-B2E9FB85685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8493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50902-3691-499B-98A7-B2E9FB85685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1186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50902-3691-499B-98A7-B2E9FB85685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405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 smtClean="0"/>
              <a:t>(#3)</a:t>
            </a:r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먼저</a:t>
            </a:r>
            <a:r>
              <a:rPr lang="en-US" altLang="ko-KR" dirty="0" smtClean="0"/>
              <a:t>,</a:t>
            </a:r>
            <a:r>
              <a:rPr lang="ko-KR" altLang="en-US" dirty="0" smtClean="0"/>
              <a:t> 개발 배경입니다</a:t>
            </a:r>
            <a:r>
              <a:rPr lang="en-US" altLang="ko-KR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상단 두개의 기사에서는 </a:t>
            </a:r>
            <a:r>
              <a:rPr lang="ko-KR" altLang="en-US" dirty="0" err="1" smtClean="0"/>
              <a:t>프로슈머의</a:t>
            </a:r>
            <a:r>
              <a:rPr lang="ko-KR" altLang="en-US" dirty="0" smtClean="0"/>
              <a:t> 현황에 관해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소개하고 있는데요</a:t>
            </a:r>
            <a:r>
              <a:rPr lang="en-US" altLang="ko-KR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이를 통해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독일과 미국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등 선진국</a:t>
            </a:r>
            <a:r>
              <a:rPr lang="ko-KR" altLang="en-US" dirty="0" smtClean="0"/>
              <a:t>에서는 소비자가 직접 에너지를 발전하고 판매하는 </a:t>
            </a:r>
            <a:r>
              <a:rPr lang="ko-KR" altLang="en-US" dirty="0" err="1" smtClean="0"/>
              <a:t>프로슈머가</a:t>
            </a:r>
            <a:r>
              <a:rPr lang="ko-KR" altLang="en-US" dirty="0" smtClean="0"/>
              <a:t> 증가하고 있다는 것을 확인할 수 있습니다</a:t>
            </a:r>
            <a:r>
              <a:rPr lang="en-US" altLang="ko-KR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하단의 첫번째 그림은 삼성에서 개발한 </a:t>
            </a:r>
            <a:r>
              <a:rPr lang="en-US" altLang="ko-KR" dirty="0" smtClean="0"/>
              <a:t>‘Smart things energy’</a:t>
            </a:r>
            <a:r>
              <a:rPr lang="ko-KR" altLang="en-US" dirty="0" smtClean="0"/>
              <a:t>라는 스케줄링 어플리케이션입니다</a:t>
            </a:r>
            <a:r>
              <a:rPr lang="en-US" altLang="ko-KR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일간 및 월간</a:t>
            </a:r>
            <a:r>
              <a:rPr lang="ko-KR" altLang="en-US" baseline="0" dirty="0" smtClean="0"/>
              <a:t> 전력 사용 현황과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목표를 제시하며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목표량을 초과할 시에는 에너지 절감을 유도하는 방식으로 구성되어 있습니다</a:t>
            </a:r>
            <a:r>
              <a:rPr lang="en-US" altLang="ko-KR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baseline="0" dirty="0" smtClean="0"/>
              <a:t>두번째 그림은 우리 정부의 전력시장 발전방안 </a:t>
            </a:r>
            <a:r>
              <a:rPr lang="ko-KR" altLang="en-US" baseline="0" dirty="0" err="1" smtClean="0"/>
              <a:t>로드맵입니다</a:t>
            </a:r>
            <a:r>
              <a:rPr lang="en-US" altLang="ko-KR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baseline="0" dirty="0" err="1" smtClean="0"/>
              <a:t>로드맵을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살펴보았을때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향후 </a:t>
            </a:r>
            <a:r>
              <a:rPr lang="en-US" altLang="ko-KR" baseline="0" dirty="0" smtClean="0"/>
              <a:t>5</a:t>
            </a:r>
            <a:r>
              <a:rPr lang="ko-KR" altLang="en-US" baseline="0" dirty="0" smtClean="0"/>
              <a:t>년 안에 실시간 전력 거래 시장의 도입 계획을 확인할 수 있습니다</a:t>
            </a:r>
            <a:r>
              <a:rPr lang="en-US" altLang="ko-KR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baseline="0" dirty="0" smtClean="0"/>
              <a:t>이러한 배경으로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저희는 한 달의 전기요금이 아닌 더욱 세분화된 관리가 필요하다고 생각하였고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본 프로젝트로서 한 시간 단위의 실시간 전력 스케줄링 서비스를 개발하게 되었습니다</a:t>
            </a:r>
            <a:r>
              <a:rPr lang="en-US" altLang="ko-KR" baseline="0" dirty="0" smtClean="0"/>
              <a:t>.</a:t>
            </a:r>
          </a:p>
          <a:p>
            <a:pPr marL="0" indent="0">
              <a:buFontTx/>
              <a:buNone/>
            </a:pPr>
            <a:endParaRPr lang="en-US" altLang="ko-KR" dirty="0" smtClean="0"/>
          </a:p>
          <a:p>
            <a:pPr marL="171450" indent="-171450">
              <a:buFontTx/>
              <a:buChar char="-"/>
            </a:pPr>
            <a:endParaRPr lang="en-US" altLang="ko-KR" dirty="0" smtClean="0"/>
          </a:p>
          <a:p>
            <a:pPr marL="171450" indent="-171450">
              <a:buFontTx/>
              <a:buChar char="-"/>
            </a:pPr>
            <a:endParaRPr lang="en-US" altLang="ko-KR" dirty="0" smtClean="0"/>
          </a:p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50902-3691-499B-98A7-B2E9FB85685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108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(#4)</a:t>
            </a:r>
          </a:p>
          <a:p>
            <a:pPr marL="171450" indent="-171450">
              <a:buFontTx/>
              <a:buChar char="-"/>
            </a:pPr>
            <a:r>
              <a:rPr lang="ko-KR" altLang="en-US" baseline="0" dirty="0" smtClean="0"/>
              <a:t>다음은 개발 내용 부분입니다</a:t>
            </a:r>
            <a:r>
              <a:rPr lang="en-US" altLang="ko-KR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왼쪽 그림과 같이 스마트 그리드를 통해 여러 에너지 </a:t>
            </a:r>
            <a:r>
              <a:rPr lang="ko-KR" altLang="en-US" dirty="0" err="1" smtClean="0"/>
              <a:t>프로슈머와</a:t>
            </a:r>
            <a:r>
              <a:rPr lang="ko-KR" altLang="en-US" dirty="0" smtClean="0"/>
              <a:t> 발전소의 전력 소비와 판매를 확인할 수 있는데요</a:t>
            </a:r>
            <a:r>
              <a:rPr lang="en-US" altLang="ko-KR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저희는 이</a:t>
            </a:r>
            <a:r>
              <a:rPr lang="ko-KR" altLang="en-US" baseline="0" dirty="0" smtClean="0"/>
              <a:t> 과정에서 효율적인 전력 거래와 공유가 일어날 수 있도록 </a:t>
            </a:r>
            <a:r>
              <a:rPr lang="en-US" altLang="ko-KR" baseline="0" dirty="0" smtClean="0"/>
              <a:t>SASEP </a:t>
            </a:r>
            <a:r>
              <a:rPr lang="ko-KR" altLang="en-US" baseline="0" dirty="0" smtClean="0"/>
              <a:t>서비스를 제안하고자 합니다</a:t>
            </a:r>
            <a:r>
              <a:rPr lang="en-US" altLang="ko-KR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baseline="0" dirty="0" smtClean="0"/>
              <a:t>누진세를 고려한 전력 사용 스케줄링 프로그램인 </a:t>
            </a:r>
            <a:r>
              <a:rPr lang="en-US" altLang="ko-KR" baseline="0" dirty="0" smtClean="0"/>
              <a:t>SASEP </a:t>
            </a:r>
            <a:r>
              <a:rPr lang="ko-KR" altLang="en-US" baseline="0" dirty="0" smtClean="0"/>
              <a:t>서비스는 과거데이터와 부가데이터를 통한 태양광 발전량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전력사용량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전력가격을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머신러닝과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딥러닝</a:t>
            </a:r>
            <a:r>
              <a:rPr lang="ko-KR" altLang="en-US" baseline="0" dirty="0" smtClean="0"/>
              <a:t> 모델로 예측하여 </a:t>
            </a:r>
            <a:endParaRPr lang="en-US" altLang="ko-KR" baseline="0" dirty="0" smtClean="0"/>
          </a:p>
          <a:p>
            <a:pPr marL="171450" indent="-171450">
              <a:buFontTx/>
              <a:buChar char="-"/>
            </a:pPr>
            <a:r>
              <a:rPr lang="ko-KR" altLang="en-US" baseline="0" dirty="0" smtClean="0"/>
              <a:t>스케줄링 모델인 </a:t>
            </a:r>
            <a:r>
              <a:rPr lang="ko-KR" altLang="en-US" baseline="0" dirty="0" err="1" smtClean="0"/>
              <a:t>강화학습의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Input</a:t>
            </a:r>
            <a:r>
              <a:rPr lang="ko-KR" altLang="en-US" baseline="0" dirty="0" smtClean="0"/>
              <a:t>으로 사용하게 됩니다</a:t>
            </a:r>
            <a:r>
              <a:rPr lang="en-US" altLang="ko-KR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baseline="0" dirty="0" err="1" smtClean="0"/>
              <a:t>강화학습</a:t>
            </a:r>
            <a:r>
              <a:rPr lang="ko-KR" altLang="en-US" baseline="0" dirty="0" smtClean="0"/>
              <a:t> 모델은 보시는 그림과 같이 </a:t>
            </a:r>
            <a:r>
              <a:rPr lang="en-US" altLang="ko-KR" baseline="0" dirty="0" smtClean="0"/>
              <a:t>Multi-agent </a:t>
            </a:r>
            <a:r>
              <a:rPr lang="ko-KR" altLang="en-US" baseline="0" dirty="0" smtClean="0"/>
              <a:t>환경의 </a:t>
            </a:r>
            <a:r>
              <a:rPr lang="en-US" altLang="ko-KR" baseline="0" dirty="0" smtClean="0"/>
              <a:t>DQN </a:t>
            </a:r>
            <a:r>
              <a:rPr lang="ko-KR" altLang="en-US" baseline="0" dirty="0" smtClean="0"/>
              <a:t>방법을 적용하여 구현하였고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pPr marL="171450" indent="-171450">
              <a:buFontTx/>
              <a:buChar char="-"/>
            </a:pPr>
            <a:r>
              <a:rPr lang="ko-KR" altLang="en-US" baseline="0" dirty="0" smtClean="0"/>
              <a:t>결과로써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전력 판매 시점과 가전제품 사용 시점을 최적화하여 사용자의 </a:t>
            </a:r>
            <a:r>
              <a:rPr lang="ko-KR" altLang="en-US" baseline="0" dirty="0" err="1" smtClean="0"/>
              <a:t>예상이익을</a:t>
            </a:r>
            <a:r>
              <a:rPr lang="ko-KR" altLang="en-US" baseline="0" dirty="0" smtClean="0"/>
              <a:t> 극대화하는 것을 목표로 스케줄링을 제공하는 서비스입니다</a:t>
            </a:r>
            <a:r>
              <a:rPr lang="en-US" altLang="ko-KR" baseline="0" dirty="0" smtClean="0"/>
              <a:t>.</a:t>
            </a:r>
          </a:p>
          <a:p>
            <a:pPr marL="171450" indent="-171450">
              <a:buFontTx/>
              <a:buChar char="-"/>
            </a:pPr>
            <a:endParaRPr lang="en-US" altLang="ko-KR" baseline="0" dirty="0" smtClean="0"/>
          </a:p>
          <a:p>
            <a:pPr marL="171450" indent="-171450">
              <a:buFontTx/>
              <a:buChar char="-"/>
            </a:pPr>
            <a:r>
              <a:rPr lang="ko-KR" altLang="en-US" baseline="0" dirty="0" smtClean="0"/>
              <a:t>다음 슬라이드부터는 각각의 세부내용에 관해 </a:t>
            </a:r>
            <a:r>
              <a:rPr lang="ko-KR" altLang="en-US" baseline="0" dirty="0" err="1" smtClean="0"/>
              <a:t>설명드리겠습니다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50902-3691-499B-98A7-B2E9FB85685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205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altLang="ko-KR" dirty="0" smtClean="0"/>
              <a:t>(#5)</a:t>
            </a:r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제안 서비스에서 활용된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태양광 발전량과 전력사용량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전력 가격 데이터</a:t>
            </a:r>
            <a:r>
              <a:rPr lang="ko-KR" altLang="en-US" dirty="0" smtClean="0"/>
              <a:t> 설명 부분입니다</a:t>
            </a:r>
            <a:r>
              <a:rPr lang="en-US" altLang="ko-KR" dirty="0" smtClean="0"/>
              <a:t>.</a:t>
            </a:r>
            <a:endParaRPr lang="en-US" altLang="ko-KR" baseline="0" dirty="0" smtClean="0"/>
          </a:p>
          <a:p>
            <a:pPr marL="171450" indent="-171450">
              <a:buFontTx/>
              <a:buChar char="-"/>
            </a:pPr>
            <a:r>
              <a:rPr lang="ko-KR" altLang="en-US" baseline="0" dirty="0" smtClean="0"/>
              <a:t>태양광 발전량은 공공데이터를 사용하였고 해당 데이터의 발전 규모는 발전소 정도로 추정되어 일반적인 가정용 설비 스펙인 </a:t>
            </a:r>
            <a:r>
              <a:rPr lang="en-US" altLang="ko-KR" baseline="0" dirty="0" smtClean="0"/>
              <a:t>3kW</a:t>
            </a:r>
            <a:r>
              <a:rPr lang="ko-KR" altLang="en-US" baseline="0" dirty="0" smtClean="0"/>
              <a:t>에 맞춰 스케일링을 진행하고 사용하였습니다</a:t>
            </a:r>
            <a:r>
              <a:rPr lang="en-US" altLang="ko-KR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baseline="0" dirty="0" smtClean="0"/>
              <a:t>전력사용량도 마찬가지로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한전의 가정용 계약 전력인 </a:t>
            </a:r>
            <a:r>
              <a:rPr lang="en-US" altLang="ko-KR" baseline="0" dirty="0" smtClean="0"/>
              <a:t>3kW</a:t>
            </a:r>
            <a:r>
              <a:rPr lang="ko-KR" altLang="en-US" baseline="0" dirty="0" smtClean="0"/>
              <a:t>로 맞추어 </a:t>
            </a:r>
            <a:r>
              <a:rPr lang="ko-KR" altLang="en-US" baseline="0" dirty="0" err="1" smtClean="0"/>
              <a:t>스케일링하였으며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전력가격은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SMP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REC</a:t>
            </a:r>
            <a:r>
              <a:rPr lang="ko-KR" altLang="en-US" baseline="0" dirty="0" smtClean="0"/>
              <a:t>중 </a:t>
            </a:r>
            <a:r>
              <a:rPr lang="en-US" altLang="ko-KR" baseline="0" dirty="0" smtClean="0"/>
              <a:t>SMP</a:t>
            </a:r>
            <a:r>
              <a:rPr lang="ko-KR" altLang="en-US" baseline="0" dirty="0" smtClean="0"/>
              <a:t>만 사용하였습니다</a:t>
            </a:r>
            <a:r>
              <a:rPr lang="en-US" altLang="ko-KR" baseline="0" dirty="0" smtClean="0"/>
              <a:t>.(</a:t>
            </a:r>
            <a:r>
              <a:rPr lang="ko-KR" altLang="en-US" baseline="0" dirty="0" smtClean="0"/>
              <a:t>왜</a:t>
            </a:r>
            <a:r>
              <a:rPr lang="en-US" altLang="ko-KR" baseline="0" dirty="0" smtClean="0"/>
              <a:t>????)</a:t>
            </a:r>
          </a:p>
          <a:p>
            <a:pPr marL="171450" indent="-171450">
              <a:buFontTx/>
              <a:buChar char="-"/>
            </a:pPr>
            <a:endParaRPr lang="en-US" altLang="ko-KR" baseline="0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학습데이터는 </a:t>
            </a:r>
            <a:r>
              <a:rPr lang="en-US" altLang="ko-KR" dirty="0" smtClean="0"/>
              <a:t>17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</a:t>
            </a:r>
            <a:r>
              <a:rPr lang="ko-KR" altLang="en-US" dirty="0" smtClean="0"/>
              <a:t>월부터 </a:t>
            </a:r>
            <a:r>
              <a:rPr lang="en-US" altLang="ko-KR" dirty="0" smtClean="0"/>
              <a:t>18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3</a:t>
            </a:r>
            <a:r>
              <a:rPr lang="ko-KR" altLang="en-US" dirty="0" smtClean="0"/>
              <a:t>월까지</a:t>
            </a:r>
            <a:r>
              <a:rPr lang="en-US" altLang="ko-KR" baseline="0" dirty="0" smtClean="0"/>
              <a:t> 13</a:t>
            </a:r>
            <a:r>
              <a:rPr lang="ko-KR" altLang="en-US" baseline="0" dirty="0" smtClean="0"/>
              <a:t>개월을 사용하였고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테스트 데이터는 </a:t>
            </a:r>
            <a:r>
              <a:rPr lang="en-US" altLang="ko-KR" baseline="0" dirty="0" smtClean="0"/>
              <a:t>18</a:t>
            </a:r>
            <a:r>
              <a:rPr lang="ko-KR" altLang="en-US" baseline="0" dirty="0" smtClean="0"/>
              <a:t>년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월 </a:t>
            </a:r>
            <a:r>
              <a:rPr lang="en-US" altLang="ko-KR" baseline="0" dirty="0" smtClean="0"/>
              <a:t>5</a:t>
            </a:r>
            <a:r>
              <a:rPr lang="ko-KR" altLang="en-US" baseline="0" dirty="0" smtClean="0"/>
              <a:t>월을 사용하였습니다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endParaRPr lang="en-US" altLang="ko-KR" dirty="0" smtClean="0"/>
          </a:p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50902-3691-499B-98A7-B2E9FB85685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934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(#6)</a:t>
            </a:r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다음은 데이터 예측 부분입니다</a:t>
            </a:r>
            <a:r>
              <a:rPr lang="en-US" altLang="ko-KR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먼저 태양광 발전량은 기온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강수 형태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강수 확률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운량의 </a:t>
            </a:r>
            <a:r>
              <a:rPr lang="en-US" altLang="ko-KR" baseline="0" dirty="0" smtClean="0"/>
              <a:t>Feature</a:t>
            </a:r>
            <a:r>
              <a:rPr lang="ko-KR" altLang="en-US" baseline="0" dirty="0" smtClean="0"/>
              <a:t>를 </a:t>
            </a:r>
            <a:r>
              <a:rPr lang="en-US" altLang="ko-KR" baseline="0" dirty="0" smtClean="0"/>
              <a:t>LSTM </a:t>
            </a:r>
            <a:r>
              <a:rPr lang="ko-KR" altLang="en-US" baseline="0" dirty="0" smtClean="0"/>
              <a:t>모델에 넣어 학습하여 진행하였고</a:t>
            </a:r>
            <a:r>
              <a:rPr lang="en-US" altLang="ko-KR" baseline="0" dirty="0" smtClean="0"/>
              <a:t>,</a:t>
            </a:r>
          </a:p>
          <a:p>
            <a:pPr marL="171450" indent="-171450">
              <a:buFontTx/>
              <a:buChar char="-"/>
            </a:pPr>
            <a:r>
              <a:rPr lang="ko-KR" altLang="en-US" baseline="0" dirty="0" smtClean="0"/>
              <a:t>전력 사용량은 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분기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요일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휴일의 </a:t>
            </a:r>
            <a:r>
              <a:rPr lang="en-US" altLang="ko-KR" baseline="0" dirty="0" smtClean="0"/>
              <a:t>Feature</a:t>
            </a:r>
            <a:r>
              <a:rPr lang="ko-KR" altLang="en-US" baseline="0" dirty="0" smtClean="0"/>
              <a:t>를 </a:t>
            </a:r>
            <a:r>
              <a:rPr lang="en-US" altLang="ko-KR" baseline="0" dirty="0" err="1" smtClean="0"/>
              <a:t>XGBoost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모델에 넣어 학습하였습니다</a:t>
            </a:r>
            <a:r>
              <a:rPr lang="en-US" altLang="ko-KR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baseline="0" dirty="0" smtClean="0"/>
              <a:t>마지막으로 </a:t>
            </a:r>
            <a:r>
              <a:rPr lang="ko-KR" altLang="en-US" baseline="0" dirty="0" err="1" smtClean="0"/>
              <a:t>전력가격은</a:t>
            </a:r>
            <a:r>
              <a:rPr lang="ko-KR" altLang="en-US" baseline="0" dirty="0" smtClean="0"/>
              <a:t> 유가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금 시세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전력 수급 데이터를 </a:t>
            </a:r>
            <a:r>
              <a:rPr lang="en-US" altLang="ko-KR" baseline="0" dirty="0" err="1" smtClean="0"/>
              <a:t>LightGBM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모델에 넣고 학습하여 결과를 도출하였습니다</a:t>
            </a:r>
            <a:r>
              <a:rPr lang="en-US" altLang="ko-KR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baseline="0" dirty="0" smtClean="0"/>
              <a:t>각각의 예측 모델 결과는 보시는 그래프와 예측 정확도 수치와 같이 확인할  수 있었습니다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082C6-CADD-484A-8E13-66F5D34D922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998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50902-3691-499B-98A7-B2E9FB85685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358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50902-3691-499B-98A7-B2E9FB85685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24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50902-3691-499B-98A7-B2E9FB85685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739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240B-3123-40F5-9498-BB83F624926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337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1C1CA-6C4D-4584-8CF8-6C7E88BBE2B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632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EAFF3-47E9-480A-BA6A-CF57DCC19FB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18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BC24-E022-451E-BB54-A50B8DAEF51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71871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166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09B98-7E40-4B4C-8B59-4FCD01D722E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231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00DD8-732E-4915-ACEA-238BB6B0DD9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578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11DD7-763B-4EBC-A43E-A3A80DCF4C6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434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26F49-02CB-475F-ADB3-49422861678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849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F418A-D96C-4D4F-9603-36F577CDC83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481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F889B-87FA-404B-9DE8-9F4777E06D5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403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6B972-C418-4168-944E-94CDAF9A4DE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290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E2686-9164-46FC-BADD-1A5FAD06BAE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32570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346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0.jpeg"/><Relationship Id="rId18" Type="http://schemas.openxmlformats.org/officeDocument/2006/relationships/image" Target="../media/image45.png"/><Relationship Id="rId3" Type="http://schemas.openxmlformats.org/officeDocument/2006/relationships/image" Target="../media/image31.jpeg"/><Relationship Id="rId21" Type="http://schemas.openxmlformats.org/officeDocument/2006/relationships/image" Target="../media/image48.png"/><Relationship Id="rId7" Type="http://schemas.openxmlformats.org/officeDocument/2006/relationships/image" Target="../media/image35.png"/><Relationship Id="rId12" Type="http://schemas.microsoft.com/office/2007/relationships/hdphoto" Target="../media/hdphoto1.wdp"/><Relationship Id="rId17" Type="http://schemas.openxmlformats.org/officeDocument/2006/relationships/image" Target="../media/image44.jpe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3.jpe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24" Type="http://schemas.openxmlformats.org/officeDocument/2006/relationships/image" Target="../media/image24.png"/><Relationship Id="rId5" Type="http://schemas.openxmlformats.org/officeDocument/2006/relationships/image" Target="../media/image33.png"/><Relationship Id="rId15" Type="http://schemas.openxmlformats.org/officeDocument/2006/relationships/image" Target="../media/image42.jpeg"/><Relationship Id="rId23" Type="http://schemas.openxmlformats.org/officeDocument/2006/relationships/image" Target="../media/image50.png"/><Relationship Id="rId10" Type="http://schemas.openxmlformats.org/officeDocument/2006/relationships/image" Target="../media/image38.png"/><Relationship Id="rId19" Type="http://schemas.openxmlformats.org/officeDocument/2006/relationships/image" Target="../media/image46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datascience.com/gradient-boosting-and-xgboost/" TargetMode="External"/><Relationship Id="rId3" Type="http://schemas.openxmlformats.org/officeDocument/2006/relationships/hyperlink" Target="https://biz.chosun.com/site/data/html_dir/2018/05/24/2018052403105.html" TargetMode="External"/><Relationship Id="rId7" Type="http://schemas.openxmlformats.org/officeDocument/2006/relationships/hyperlink" Target="https://www.flaticon.com/search?word=scal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itimes.kr/news/articleView.html?idxno=14473" TargetMode="External"/><Relationship Id="rId5" Type="http://schemas.openxmlformats.org/officeDocument/2006/relationships/hyperlink" Target="https://news.samsung.com/kr/%EC%82%BC%EC%84%B1%EC%A0%84%EC%9E%90-%ED%95%9C%EC%B8%B5-%EC%A7%84%ED%99%94%ED%95%9C-%EC%8A%A4%EB%A7%88%ED%8A%B8%EC%8B%B1%EC%8A%A4-%EC%97%90%EB%84%88%EC%A7%80-%EC%84%9C%EB%B9%84" TargetMode="External"/><Relationship Id="rId10" Type="http://schemas.openxmlformats.org/officeDocument/2006/relationships/hyperlink" Target="https://www.freepik.com/free-icon/dollar-symbol_703030.htm" TargetMode="External"/><Relationship Id="rId4" Type="http://schemas.openxmlformats.org/officeDocument/2006/relationships/hyperlink" Target="https://biz.chosun.com/site/data/html_dir/2018/05/24/2018052401099.html" TargetMode="External"/><Relationship Id="rId9" Type="http://schemas.openxmlformats.org/officeDocument/2006/relationships/hyperlink" Target="https://www.iconfinder.com/search/?q=consumption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chart" Target="../charts/char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jpeg"/><Relationship Id="rId3" Type="http://schemas.openxmlformats.org/officeDocument/2006/relationships/image" Target="../media/image13.png"/><Relationship Id="rId7" Type="http://schemas.openxmlformats.org/officeDocument/2006/relationships/image" Target="../media/image160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jpe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Relationship Id="rId1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3323771"/>
          </a:xfrm>
          <a:prstGeom prst="rect">
            <a:avLst/>
          </a:prstGeom>
          <a:pattFill prst="pct10">
            <a:fgClr>
              <a:srgbClr val="687267"/>
            </a:fgClr>
            <a:bgClr>
              <a:srgbClr val="9092A5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kern="0" dirty="0">
                <a:solidFill>
                  <a:prstClr val="white"/>
                </a:solidFill>
              </a:rPr>
              <a:t>에너지 </a:t>
            </a:r>
            <a:r>
              <a:rPr lang="ko-KR" altLang="en-US" sz="4800" b="1" kern="0" dirty="0" err="1">
                <a:solidFill>
                  <a:prstClr val="white"/>
                </a:solidFill>
              </a:rPr>
              <a:t>프로슈머를</a:t>
            </a:r>
            <a:r>
              <a:rPr lang="ko-KR" altLang="en-US" sz="4800" b="1" kern="0" dirty="0">
                <a:solidFill>
                  <a:prstClr val="white"/>
                </a:solidFill>
              </a:rPr>
              <a:t> 위한 </a:t>
            </a:r>
            <a:endParaRPr lang="en-US" altLang="ko-KR" sz="4800" b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kern="0" dirty="0">
                <a:solidFill>
                  <a:prstClr val="white"/>
                </a:solidFill>
              </a:rPr>
              <a:t>스마트 가전 스케줄링</a:t>
            </a:r>
            <a:endParaRPr lang="en-US" altLang="ko-KR" sz="4800" b="1" kern="0" dirty="0">
              <a:solidFill>
                <a:prstClr val="white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588906" y="4132746"/>
            <a:ext cx="1765782" cy="508293"/>
          </a:xfrm>
          <a:prstGeom prst="roundRect">
            <a:avLst>
              <a:gd name="adj" fmla="val 50000"/>
            </a:avLst>
          </a:prstGeom>
          <a:solidFill>
            <a:srgbClr val="FF485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>
                <a:solidFill>
                  <a:prstClr val="white"/>
                </a:solidFill>
              </a:rPr>
              <a:t>팀명</a:t>
            </a:r>
            <a:endParaRPr lang="ko-KR" altLang="en-US" sz="2400" b="1" dirty="0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73618" y="4156059"/>
            <a:ext cx="14253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78808D"/>
                </a:solidFill>
              </a:rPr>
              <a:t>EBS Lab.</a:t>
            </a:r>
            <a:endParaRPr lang="ko-KR" altLang="en-US" sz="2400" b="1" dirty="0">
              <a:solidFill>
                <a:srgbClr val="78808D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588906" y="5236529"/>
            <a:ext cx="1765782" cy="508293"/>
          </a:xfrm>
          <a:prstGeom prst="roundRect">
            <a:avLst>
              <a:gd name="adj" fmla="val 50000"/>
            </a:avLst>
          </a:prstGeom>
          <a:solidFill>
            <a:srgbClr val="FF485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prstClr val="white"/>
                </a:solidFill>
              </a:rPr>
              <a:t>이름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0" y="3323771"/>
            <a:ext cx="12192000" cy="45719"/>
          </a:xfrm>
          <a:prstGeom prst="rect">
            <a:avLst/>
          </a:prstGeom>
          <a:solidFill>
            <a:srgbClr val="FFC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81497" y="4979926"/>
            <a:ext cx="240963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78808D"/>
                </a:solidFill>
              </a:rPr>
              <a:t>김명선 </a:t>
            </a:r>
            <a:r>
              <a:rPr lang="en-US" altLang="ko-KR" sz="2400" b="1" dirty="0">
                <a:solidFill>
                  <a:srgbClr val="78808D"/>
                </a:solidFill>
              </a:rPr>
              <a:t>, </a:t>
            </a:r>
            <a:r>
              <a:rPr lang="ko-KR" altLang="en-US" sz="2400" b="1" dirty="0" err="1" smtClean="0">
                <a:solidFill>
                  <a:srgbClr val="78808D"/>
                </a:solidFill>
              </a:rPr>
              <a:t>김혜빈</a:t>
            </a:r>
            <a:r>
              <a:rPr lang="en-US" altLang="ko-KR" sz="2400" b="1" dirty="0" smtClean="0">
                <a:solidFill>
                  <a:srgbClr val="78808D"/>
                </a:solidFill>
              </a:rPr>
              <a:t>,</a:t>
            </a:r>
            <a:endParaRPr lang="en-US" altLang="ko-KR" sz="2400" b="1" dirty="0">
              <a:solidFill>
                <a:srgbClr val="78808D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78808D"/>
                </a:solidFill>
              </a:rPr>
              <a:t>박소영 </a:t>
            </a:r>
            <a:r>
              <a:rPr lang="en-US" altLang="ko-KR" sz="2400" b="1" dirty="0">
                <a:solidFill>
                  <a:srgbClr val="78808D"/>
                </a:solidFill>
              </a:rPr>
              <a:t>, </a:t>
            </a:r>
            <a:r>
              <a:rPr lang="ko-KR" altLang="en-US" sz="2400" b="1" dirty="0">
                <a:solidFill>
                  <a:srgbClr val="78808D"/>
                </a:solidFill>
              </a:rPr>
              <a:t>이지훈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165296" y="2788540"/>
            <a:ext cx="18614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95000"/>
                  </a:schemeClr>
                </a:solidFill>
              </a:rPr>
              <a:t>2020-08-20</a:t>
            </a:r>
            <a:endParaRPr lang="ko-KR" alt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66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/>
          <p:cNvSpPr/>
          <p:nvPr/>
        </p:nvSpPr>
        <p:spPr>
          <a:xfrm>
            <a:off x="2129391" y="142153"/>
            <a:ext cx="7197488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i="1" kern="0" dirty="0">
                <a:solidFill>
                  <a:srgbClr val="78808D"/>
                </a:solidFill>
              </a:rPr>
              <a:t>GUI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GUI 시연 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227" y="980174"/>
            <a:ext cx="11363436" cy="57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3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/>
          <p:cNvSpPr/>
          <p:nvPr/>
        </p:nvSpPr>
        <p:spPr>
          <a:xfrm>
            <a:off x="1577164" y="142153"/>
            <a:ext cx="83019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3600" b="1" i="1" kern="0" dirty="0">
                <a:solidFill>
                  <a:srgbClr val="78808D"/>
                </a:solidFill>
              </a:rPr>
              <a:t>사업화 방안 및 기대효과 </a:t>
            </a:r>
            <a:r>
              <a:rPr lang="en-US" altLang="ko-KR" sz="3600" b="1" i="1" kern="0" dirty="0">
                <a:solidFill>
                  <a:srgbClr val="78808D"/>
                </a:solidFill>
              </a:rPr>
              <a:t/>
            </a:r>
            <a:br>
              <a:rPr lang="en-US" altLang="ko-KR" sz="3600" b="1" i="1" kern="0" dirty="0">
                <a:solidFill>
                  <a:srgbClr val="78808D"/>
                </a:solidFill>
              </a:rPr>
            </a:br>
            <a:r>
              <a:rPr lang="en-US" altLang="ko-KR" sz="3600" b="1" i="1" kern="0" dirty="0">
                <a:solidFill>
                  <a:srgbClr val="78808D"/>
                </a:solidFill>
              </a:rPr>
              <a:t>(4P Marketing)</a:t>
            </a:r>
          </a:p>
        </p:txBody>
      </p:sp>
      <p:sp>
        <p:nvSpPr>
          <p:cNvPr id="128" name="직사각형 127"/>
          <p:cNvSpPr/>
          <p:nvPr/>
        </p:nvSpPr>
        <p:spPr>
          <a:xfrm>
            <a:off x="364230" y="1710482"/>
            <a:ext cx="5658501" cy="222947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직사각형 128"/>
          <p:cNvSpPr/>
          <p:nvPr/>
        </p:nvSpPr>
        <p:spPr>
          <a:xfrm>
            <a:off x="964991" y="1513721"/>
            <a:ext cx="4429089" cy="396526"/>
          </a:xfrm>
          <a:prstGeom prst="rect">
            <a:avLst/>
          </a:prstGeom>
          <a:solidFill>
            <a:srgbClr val="FF485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Price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126122" y="1710483"/>
            <a:ext cx="5658501" cy="222946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726883" y="1513721"/>
            <a:ext cx="4429089" cy="396526"/>
          </a:xfrm>
          <a:prstGeom prst="rect">
            <a:avLst/>
          </a:prstGeom>
          <a:solidFill>
            <a:srgbClr val="FF485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Place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374423" y="208360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364230" y="4310067"/>
            <a:ext cx="5658501" cy="222947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964991" y="4113306"/>
            <a:ext cx="4429089" cy="396526"/>
          </a:xfrm>
          <a:prstGeom prst="rect">
            <a:avLst/>
          </a:prstGeom>
          <a:solidFill>
            <a:srgbClr val="FF485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Product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6126122" y="4310068"/>
            <a:ext cx="5658501" cy="222946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6726883" y="4113306"/>
            <a:ext cx="4429089" cy="396526"/>
          </a:xfrm>
          <a:prstGeom prst="rect">
            <a:avLst/>
          </a:prstGeom>
          <a:solidFill>
            <a:srgbClr val="FF485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prstClr val="white"/>
                </a:solidFill>
              </a:rPr>
              <a:t>Promotion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pic>
        <p:nvPicPr>
          <p:cNvPr id="45" name="Picture 2" descr="칼럼] 새로운 AI학습 패러다임...'연합학습'은 의료에서 어떤 영향을 ...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2" t="6863" r="6131" b="8303"/>
          <a:stretch/>
        </p:blipFill>
        <p:spPr bwMode="auto">
          <a:xfrm>
            <a:off x="780145" y="4607747"/>
            <a:ext cx="2353521" cy="141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1" name="그룹 80"/>
          <p:cNvGrpSpPr/>
          <p:nvPr/>
        </p:nvGrpSpPr>
        <p:grpSpPr>
          <a:xfrm>
            <a:off x="778202" y="2240410"/>
            <a:ext cx="4720653" cy="1265297"/>
            <a:chOff x="6677518" y="5382529"/>
            <a:chExt cx="4720653" cy="1265297"/>
          </a:xfrm>
        </p:grpSpPr>
        <p:grpSp>
          <p:nvGrpSpPr>
            <p:cNvPr id="82" name="그룹 81"/>
            <p:cNvGrpSpPr/>
            <p:nvPr/>
          </p:nvGrpSpPr>
          <p:grpSpPr>
            <a:xfrm>
              <a:off x="6677518" y="5382529"/>
              <a:ext cx="4582239" cy="849759"/>
              <a:chOff x="6677518" y="5561824"/>
              <a:chExt cx="4582239" cy="849759"/>
            </a:xfrm>
          </p:grpSpPr>
          <p:sp>
            <p:nvSpPr>
              <p:cNvPr id="87" name="타원 86"/>
              <p:cNvSpPr/>
              <p:nvPr/>
            </p:nvSpPr>
            <p:spPr>
              <a:xfrm>
                <a:off x="6677518" y="6184868"/>
                <a:ext cx="873207" cy="226715"/>
              </a:xfrm>
              <a:prstGeom prst="ellipse">
                <a:avLst/>
              </a:prstGeom>
              <a:solidFill>
                <a:srgbClr val="FFDD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88" name="타원 87"/>
              <p:cNvSpPr/>
              <p:nvPr/>
            </p:nvSpPr>
            <p:spPr>
              <a:xfrm>
                <a:off x="7913862" y="6184868"/>
                <a:ext cx="873207" cy="226715"/>
              </a:xfrm>
              <a:prstGeom prst="ellipse">
                <a:avLst/>
              </a:prstGeom>
              <a:solidFill>
                <a:srgbClr val="FFDD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89" name="타원 88"/>
              <p:cNvSpPr/>
              <p:nvPr/>
            </p:nvSpPr>
            <p:spPr>
              <a:xfrm>
                <a:off x="9150206" y="6184868"/>
                <a:ext cx="873207" cy="226715"/>
              </a:xfrm>
              <a:prstGeom prst="ellipse">
                <a:avLst/>
              </a:prstGeom>
              <a:solidFill>
                <a:srgbClr val="FFDD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90" name="타원 89"/>
              <p:cNvSpPr/>
              <p:nvPr/>
            </p:nvSpPr>
            <p:spPr>
              <a:xfrm>
                <a:off x="10386550" y="6184867"/>
                <a:ext cx="873207" cy="226715"/>
              </a:xfrm>
              <a:prstGeom prst="ellipse">
                <a:avLst/>
              </a:prstGeom>
              <a:solidFill>
                <a:srgbClr val="FFDD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grpSp>
            <p:nvGrpSpPr>
              <p:cNvPr id="91" name="그룹 90"/>
              <p:cNvGrpSpPr/>
              <p:nvPr/>
            </p:nvGrpSpPr>
            <p:grpSpPr>
              <a:xfrm>
                <a:off x="6740827" y="5580866"/>
                <a:ext cx="729064" cy="729065"/>
                <a:chOff x="7146579" y="1407304"/>
                <a:chExt cx="1219200" cy="1219201"/>
              </a:xfrm>
            </p:grpSpPr>
            <p:pic>
              <p:nvPicPr>
                <p:cNvPr id="95" name="Picture 2" descr="bio, eco, leaf icon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46579" y="1407304"/>
                  <a:ext cx="1219200" cy="12192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" name="TextBox 95"/>
                <p:cNvSpPr txBox="1"/>
                <p:nvPr/>
              </p:nvSpPr>
              <p:spPr>
                <a:xfrm>
                  <a:off x="7473142" y="2194560"/>
                  <a:ext cx="8312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100" b="1" dirty="0">
                      <a:solidFill>
                        <a:schemeClr val="bg1"/>
                      </a:solidFill>
                    </a:rPr>
                    <a:t>CO2</a:t>
                  </a:r>
                  <a:endParaRPr lang="ko-KR" altLang="en-US" sz="1100"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92" name="Picture 10" descr="commerce, cost, decrease, finance, money, reduction icon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12617" y="5614493"/>
                <a:ext cx="675698" cy="6756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3" name="Picture 12" descr="battery, electricity, energy, grid, power icon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1541" y="5561824"/>
                <a:ext cx="791104" cy="7911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3" name="직사각형 82"/>
            <p:cNvSpPr/>
            <p:nvPr/>
          </p:nvSpPr>
          <p:spPr>
            <a:xfrm>
              <a:off x="6677518" y="6369884"/>
              <a:ext cx="1041094" cy="2481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</a:rPr>
                <a:t>녹색 성장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7867800" y="6340049"/>
              <a:ext cx="965329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</a:rPr>
                <a:t>비용 절감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8933783" y="6340048"/>
              <a:ext cx="1326620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</a:rPr>
                <a:t>전력 망 안정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10260403" y="6334024"/>
              <a:ext cx="1137768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</a:rPr>
                <a:t>합리적 소비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507382" y="2081486"/>
            <a:ext cx="2648936" cy="1555280"/>
            <a:chOff x="6247406" y="2081486"/>
            <a:chExt cx="2648936" cy="1555280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47406" y="2297622"/>
              <a:ext cx="938944" cy="938944"/>
            </a:xfrm>
            <a:prstGeom prst="rect">
              <a:avLst/>
            </a:prstGeom>
          </p:spPr>
        </p:pic>
        <p:grpSp>
          <p:nvGrpSpPr>
            <p:cNvPr id="47" name="그룹 46"/>
            <p:cNvGrpSpPr/>
            <p:nvPr/>
          </p:nvGrpSpPr>
          <p:grpSpPr>
            <a:xfrm>
              <a:off x="6893696" y="2081486"/>
              <a:ext cx="2002646" cy="1266876"/>
              <a:chOff x="1153838" y="1518707"/>
              <a:chExt cx="2002646" cy="1266876"/>
            </a:xfrm>
          </p:grpSpPr>
          <p:grpSp>
            <p:nvGrpSpPr>
              <p:cNvPr id="48" name="그룹 47"/>
              <p:cNvGrpSpPr/>
              <p:nvPr/>
            </p:nvGrpSpPr>
            <p:grpSpPr>
              <a:xfrm>
                <a:off x="1153838" y="1674682"/>
                <a:ext cx="1834718" cy="904765"/>
                <a:chOff x="1259786" y="1689888"/>
                <a:chExt cx="2132061" cy="1051395"/>
              </a:xfrm>
            </p:grpSpPr>
            <p:grpSp>
              <p:nvGrpSpPr>
                <p:cNvPr id="56" name="그룹 55"/>
                <p:cNvGrpSpPr/>
                <p:nvPr/>
              </p:nvGrpSpPr>
              <p:grpSpPr>
                <a:xfrm>
                  <a:off x="2034896" y="1720404"/>
                  <a:ext cx="1356951" cy="1020879"/>
                  <a:chOff x="2545080" y="1636918"/>
                  <a:chExt cx="1409700" cy="1060562"/>
                </a:xfrm>
              </p:grpSpPr>
              <p:cxnSp>
                <p:nvCxnSpPr>
                  <p:cNvPr id="58" name="직선 연결선 57"/>
                  <p:cNvCxnSpPr/>
                  <p:nvPr/>
                </p:nvCxnSpPr>
                <p:spPr>
                  <a:xfrm>
                    <a:off x="3282268" y="1827400"/>
                    <a:ext cx="566557" cy="207781"/>
                  </a:xfrm>
                  <a:prstGeom prst="line">
                    <a:avLst/>
                  </a:prstGeom>
                  <a:noFill/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59" name="직선 연결선 58"/>
                  <p:cNvCxnSpPr/>
                  <p:nvPr/>
                </p:nvCxnSpPr>
                <p:spPr>
                  <a:xfrm flipV="1">
                    <a:off x="3277487" y="2230829"/>
                    <a:ext cx="526631" cy="184663"/>
                  </a:xfrm>
                  <a:prstGeom prst="line">
                    <a:avLst/>
                  </a:prstGeom>
                  <a:noFill/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60" name="직선 연결선 59"/>
                  <p:cNvCxnSpPr/>
                  <p:nvPr/>
                </p:nvCxnSpPr>
                <p:spPr>
                  <a:xfrm>
                    <a:off x="2682240" y="2230784"/>
                    <a:ext cx="1272540" cy="466696"/>
                  </a:xfrm>
                  <a:prstGeom prst="line">
                    <a:avLst/>
                  </a:prstGeom>
                  <a:noFill/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61" name="직선 연결선 60"/>
                  <p:cNvCxnSpPr/>
                  <p:nvPr/>
                </p:nvCxnSpPr>
                <p:spPr>
                  <a:xfrm flipV="1">
                    <a:off x="2545080" y="1636918"/>
                    <a:ext cx="1193803" cy="418605"/>
                  </a:xfrm>
                  <a:prstGeom prst="line">
                    <a:avLst/>
                  </a:prstGeom>
                  <a:noFill/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sp>
              <p:nvSpPr>
                <p:cNvPr id="57" name="직사각형 56"/>
                <p:cNvSpPr/>
                <p:nvPr/>
              </p:nvSpPr>
              <p:spPr>
                <a:xfrm>
                  <a:off x="1259786" y="1689888"/>
                  <a:ext cx="516488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3600" b="1" dirty="0"/>
                    <a:t>=</a:t>
                  </a:r>
                  <a:endParaRPr lang="ko-KR" altLang="en-US" sz="3600" dirty="0"/>
                </a:p>
              </p:txBody>
            </p:sp>
          </p:grpSp>
          <p:pic>
            <p:nvPicPr>
              <p:cNvPr id="49" name="그림 4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7781" y="1809154"/>
                <a:ext cx="594647" cy="594647"/>
              </a:xfrm>
              <a:prstGeom prst="rect">
                <a:avLst/>
              </a:prstGeom>
            </p:spPr>
          </p:pic>
          <p:pic>
            <p:nvPicPr>
              <p:cNvPr id="50" name="그림 49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5945" y="1644344"/>
                <a:ext cx="459813" cy="459813"/>
              </a:xfrm>
              <a:prstGeom prst="rect">
                <a:avLst/>
              </a:prstGeom>
            </p:spPr>
          </p:pic>
          <p:pic>
            <p:nvPicPr>
              <p:cNvPr id="51" name="그림 50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5945" y="2164491"/>
                <a:ext cx="459813" cy="459813"/>
              </a:xfrm>
              <a:prstGeom prst="rect">
                <a:avLst/>
              </a:prstGeom>
            </p:spPr>
          </p:pic>
          <p:pic>
            <p:nvPicPr>
              <p:cNvPr id="52" name="그림 51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62070" y="1518707"/>
                <a:ext cx="394414" cy="394414"/>
              </a:xfrm>
              <a:prstGeom prst="rect">
                <a:avLst/>
              </a:prstGeom>
            </p:spPr>
          </p:pic>
          <p:pic>
            <p:nvPicPr>
              <p:cNvPr id="53" name="그림 52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54508" y="1958319"/>
                <a:ext cx="394414" cy="394414"/>
              </a:xfrm>
              <a:prstGeom prst="rect">
                <a:avLst/>
              </a:prstGeom>
            </p:spPr>
          </p:pic>
          <p:pic>
            <p:nvPicPr>
              <p:cNvPr id="54" name="그림 5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55814" y="2391169"/>
                <a:ext cx="394414" cy="394414"/>
              </a:xfrm>
              <a:prstGeom prst="rect">
                <a:avLst/>
              </a:prstGeom>
            </p:spPr>
          </p:pic>
        </p:grpSp>
        <p:sp>
          <p:nvSpPr>
            <p:cNvPr id="155" name="직사각형 154"/>
            <p:cNvSpPr/>
            <p:nvPr/>
          </p:nvSpPr>
          <p:spPr>
            <a:xfrm>
              <a:off x="6837977" y="3388658"/>
              <a:ext cx="1765638" cy="2481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</a:rPr>
                <a:t>데이터 베이스 구축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156" name="직사각형 155"/>
          <p:cNvSpPr/>
          <p:nvPr/>
        </p:nvSpPr>
        <p:spPr>
          <a:xfrm>
            <a:off x="9520810" y="3388658"/>
            <a:ext cx="1765638" cy="248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GUI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구현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1159984" y="6048334"/>
            <a:ext cx="1765638" cy="248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연합 학습 적용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8" name="직사각형 157"/>
          <p:cNvSpPr/>
          <p:nvPr/>
        </p:nvSpPr>
        <p:spPr>
          <a:xfrm>
            <a:off x="3650971" y="6048334"/>
            <a:ext cx="1765638" cy="248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예측 모듈 적용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9626913" y="2045435"/>
            <a:ext cx="1546989" cy="1275221"/>
            <a:chOff x="9608983" y="2027505"/>
            <a:chExt cx="1546989" cy="1275221"/>
          </a:xfrm>
        </p:grpSpPr>
        <p:pic>
          <p:nvPicPr>
            <p:cNvPr id="159" name="그림 158"/>
            <p:cNvPicPr>
              <a:picLocks noChangeAspect="1"/>
            </p:cNvPicPr>
            <p:nvPr/>
          </p:nvPicPr>
          <p:blipFill rotWithShape="1">
            <a:blip r:embed="rId11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56" t="24451" r="16545" b="21227"/>
            <a:stretch/>
          </p:blipFill>
          <p:spPr>
            <a:xfrm>
              <a:off x="9608983" y="2027505"/>
              <a:ext cx="1546989" cy="1275221"/>
            </a:xfrm>
            <a:prstGeom prst="rect">
              <a:avLst/>
            </a:prstGeom>
          </p:spPr>
        </p:pic>
        <p:pic>
          <p:nvPicPr>
            <p:cNvPr id="79" name="Picture 2" descr="늘 곁에 KT, KT그룹 블로그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918" b="23192"/>
            <a:stretch/>
          </p:blipFill>
          <p:spPr bwMode="auto">
            <a:xfrm>
              <a:off x="9769349" y="2149780"/>
              <a:ext cx="1203816" cy="713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그룹 21"/>
          <p:cNvGrpSpPr/>
          <p:nvPr/>
        </p:nvGrpSpPr>
        <p:grpSpPr>
          <a:xfrm>
            <a:off x="9221378" y="4607747"/>
            <a:ext cx="1899021" cy="1898873"/>
            <a:chOff x="9355853" y="4607747"/>
            <a:chExt cx="1899021" cy="1898873"/>
          </a:xfrm>
        </p:grpSpPr>
        <p:grpSp>
          <p:nvGrpSpPr>
            <p:cNvPr id="145" name="그룹 144"/>
            <p:cNvGrpSpPr/>
            <p:nvPr/>
          </p:nvGrpSpPr>
          <p:grpSpPr>
            <a:xfrm>
              <a:off x="9355855" y="5079427"/>
              <a:ext cx="1890056" cy="453692"/>
              <a:chOff x="6639534" y="6005573"/>
              <a:chExt cx="2147536" cy="515498"/>
            </a:xfrm>
          </p:grpSpPr>
          <p:grpSp>
            <p:nvGrpSpPr>
              <p:cNvPr id="146" name="그룹 145"/>
              <p:cNvGrpSpPr/>
              <p:nvPr/>
            </p:nvGrpSpPr>
            <p:grpSpPr>
              <a:xfrm>
                <a:off x="6677518" y="6005573"/>
                <a:ext cx="2109551" cy="226715"/>
                <a:chOff x="6677518" y="6184868"/>
                <a:chExt cx="2109551" cy="226715"/>
              </a:xfrm>
            </p:grpSpPr>
            <p:sp>
              <p:nvSpPr>
                <p:cNvPr id="149" name="타원 148"/>
                <p:cNvSpPr/>
                <p:nvPr/>
              </p:nvSpPr>
              <p:spPr>
                <a:xfrm>
                  <a:off x="6677518" y="6184868"/>
                  <a:ext cx="873207" cy="226715"/>
                </a:xfrm>
                <a:prstGeom prst="ellipse">
                  <a:avLst/>
                </a:prstGeom>
                <a:solidFill>
                  <a:srgbClr val="FFDDE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sp>
              <p:nvSpPr>
                <p:cNvPr id="150" name="타원 149"/>
                <p:cNvSpPr/>
                <p:nvPr/>
              </p:nvSpPr>
              <p:spPr>
                <a:xfrm>
                  <a:off x="7913862" y="6184868"/>
                  <a:ext cx="873207" cy="226715"/>
                </a:xfrm>
                <a:prstGeom prst="ellipse">
                  <a:avLst/>
                </a:prstGeom>
                <a:solidFill>
                  <a:srgbClr val="FFDDE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</p:grpSp>
          <p:sp>
            <p:nvSpPr>
              <p:cNvPr id="147" name="직사각형 146"/>
              <p:cNvSpPr/>
              <p:nvPr/>
            </p:nvSpPr>
            <p:spPr>
              <a:xfrm>
                <a:off x="6639534" y="6272963"/>
                <a:ext cx="2147536" cy="2481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chemeClr val="bg1">
                        <a:lumMod val="65000"/>
                      </a:schemeClr>
                    </a:solidFill>
                  </a:rPr>
                  <a:t>정부 및 공공기관</a:t>
                </a:r>
                <a:endParaRPr lang="en-US" altLang="ko-KR" sz="14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pic>
          <p:nvPicPr>
            <p:cNvPr id="1032" name="Picture 8" descr="정부24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4957"/>
            <a:stretch/>
          </p:blipFill>
          <p:spPr bwMode="auto">
            <a:xfrm>
              <a:off x="9518606" y="4607747"/>
              <a:ext cx="519204" cy="490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0" name="그룹 159"/>
            <p:cNvGrpSpPr/>
            <p:nvPr/>
          </p:nvGrpSpPr>
          <p:grpSpPr>
            <a:xfrm>
              <a:off x="9364818" y="6056570"/>
              <a:ext cx="1890056" cy="450050"/>
              <a:chOff x="6639534" y="6005573"/>
              <a:chExt cx="2147536" cy="511361"/>
            </a:xfrm>
          </p:grpSpPr>
          <p:grpSp>
            <p:nvGrpSpPr>
              <p:cNvPr id="161" name="그룹 160"/>
              <p:cNvGrpSpPr/>
              <p:nvPr/>
            </p:nvGrpSpPr>
            <p:grpSpPr>
              <a:xfrm>
                <a:off x="6677518" y="6005573"/>
                <a:ext cx="2109551" cy="226715"/>
                <a:chOff x="6677518" y="6184868"/>
                <a:chExt cx="2109551" cy="226715"/>
              </a:xfrm>
            </p:grpSpPr>
            <p:sp>
              <p:nvSpPr>
                <p:cNvPr id="163" name="타원 162"/>
                <p:cNvSpPr/>
                <p:nvPr/>
              </p:nvSpPr>
              <p:spPr>
                <a:xfrm>
                  <a:off x="6677518" y="6184868"/>
                  <a:ext cx="873207" cy="226715"/>
                </a:xfrm>
                <a:prstGeom prst="ellipse">
                  <a:avLst/>
                </a:prstGeom>
                <a:solidFill>
                  <a:srgbClr val="FFDDE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sp>
              <p:nvSpPr>
                <p:cNvPr id="164" name="타원 163"/>
                <p:cNvSpPr/>
                <p:nvPr/>
              </p:nvSpPr>
              <p:spPr>
                <a:xfrm>
                  <a:off x="7913862" y="6184868"/>
                  <a:ext cx="873207" cy="226715"/>
                </a:xfrm>
                <a:prstGeom prst="ellipse">
                  <a:avLst/>
                </a:prstGeom>
                <a:solidFill>
                  <a:srgbClr val="FFDDE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</p:grpSp>
          <p:sp>
            <p:nvSpPr>
              <p:cNvPr id="162" name="직사각형 161"/>
              <p:cNvSpPr/>
              <p:nvPr/>
            </p:nvSpPr>
            <p:spPr>
              <a:xfrm>
                <a:off x="6639534" y="6268825"/>
                <a:ext cx="2147536" cy="2481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chemeClr val="bg1">
                        <a:lumMod val="65000"/>
                      </a:schemeClr>
                    </a:solidFill>
                  </a:rPr>
                  <a:t>기업</a:t>
                </a:r>
                <a:endParaRPr lang="en-US" altLang="ko-KR" sz="14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pic>
          <p:nvPicPr>
            <p:cNvPr id="1034" name="Picture 10" descr="한국전력 블로그 굿모닝 KEPCO!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64" t="13944" r="10517" b="36681"/>
            <a:stretch/>
          </p:blipFill>
          <p:spPr bwMode="auto">
            <a:xfrm>
              <a:off x="10523026" y="4631268"/>
              <a:ext cx="688388" cy="443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삼성전자, 미래사업 위해 핵심인재 채용 크게 확대 - Korea IT Times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7" t="17280" r="23084" b="34894"/>
            <a:stretch/>
          </p:blipFill>
          <p:spPr bwMode="auto">
            <a:xfrm>
              <a:off x="9355853" y="5678305"/>
              <a:ext cx="888979" cy="284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LG전자/엘지전자 채용의 모든 것! 자소서&amp;면접&amp;연봉&amp;기업 분석 가이드 ...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3" t="10670" r="70856" b="12423"/>
            <a:stretch/>
          </p:blipFill>
          <p:spPr bwMode="auto">
            <a:xfrm>
              <a:off x="10631008" y="5551553"/>
              <a:ext cx="484278" cy="487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18"/>
          <a:srcRect l="2876" r="5397" b="5943"/>
          <a:stretch/>
        </p:blipFill>
        <p:spPr>
          <a:xfrm>
            <a:off x="4630752" y="2336103"/>
            <a:ext cx="596872" cy="612038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6653967" y="4579564"/>
            <a:ext cx="1986811" cy="1967469"/>
            <a:chOff x="6438814" y="4579564"/>
            <a:chExt cx="1986811" cy="1967469"/>
          </a:xfrm>
        </p:grpSpPr>
        <p:grpSp>
          <p:nvGrpSpPr>
            <p:cNvPr id="97" name="그룹 96"/>
            <p:cNvGrpSpPr/>
            <p:nvPr/>
          </p:nvGrpSpPr>
          <p:grpSpPr>
            <a:xfrm>
              <a:off x="6438814" y="5069719"/>
              <a:ext cx="1986811" cy="494238"/>
              <a:chOff x="6575660" y="6005573"/>
              <a:chExt cx="2257469" cy="561568"/>
            </a:xfrm>
          </p:grpSpPr>
          <p:grpSp>
            <p:nvGrpSpPr>
              <p:cNvPr id="98" name="그룹 97"/>
              <p:cNvGrpSpPr/>
              <p:nvPr/>
            </p:nvGrpSpPr>
            <p:grpSpPr>
              <a:xfrm>
                <a:off x="6677518" y="6005573"/>
                <a:ext cx="2109551" cy="226715"/>
                <a:chOff x="6677518" y="6184868"/>
                <a:chExt cx="2109551" cy="226715"/>
              </a:xfrm>
            </p:grpSpPr>
            <p:sp>
              <p:nvSpPr>
                <p:cNvPr id="108" name="타원 107"/>
                <p:cNvSpPr/>
                <p:nvPr/>
              </p:nvSpPr>
              <p:spPr>
                <a:xfrm>
                  <a:off x="6677518" y="6184868"/>
                  <a:ext cx="873207" cy="226715"/>
                </a:xfrm>
                <a:prstGeom prst="ellipse">
                  <a:avLst/>
                </a:prstGeom>
                <a:solidFill>
                  <a:srgbClr val="FFDDE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sp>
              <p:nvSpPr>
                <p:cNvPr id="109" name="타원 108"/>
                <p:cNvSpPr/>
                <p:nvPr/>
              </p:nvSpPr>
              <p:spPr>
                <a:xfrm>
                  <a:off x="7913862" y="6184868"/>
                  <a:ext cx="873207" cy="226715"/>
                </a:xfrm>
                <a:prstGeom prst="ellipse">
                  <a:avLst/>
                </a:prstGeom>
                <a:solidFill>
                  <a:srgbClr val="FFDDE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</p:grpSp>
          <p:sp>
            <p:nvSpPr>
              <p:cNvPr id="100" name="직사각형 99"/>
              <p:cNvSpPr/>
              <p:nvPr/>
            </p:nvSpPr>
            <p:spPr>
              <a:xfrm>
                <a:off x="6575660" y="6289199"/>
                <a:ext cx="1041099" cy="2481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chemeClr val="bg1">
                        <a:lumMod val="65000"/>
                      </a:schemeClr>
                    </a:solidFill>
                  </a:rPr>
                  <a:t>가정용</a:t>
                </a:r>
                <a:endParaRPr lang="en-US" altLang="ko-KR" sz="14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7867800" y="6259364"/>
                <a:ext cx="965329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chemeClr val="bg1">
                        <a:lumMod val="65000"/>
                      </a:schemeClr>
                    </a:solidFill>
                  </a:rPr>
                  <a:t>상업용</a:t>
                </a:r>
                <a:endParaRPr lang="en-US" altLang="ko-KR" sz="14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6474669" y="4579564"/>
              <a:ext cx="1950953" cy="1967469"/>
              <a:chOff x="6474669" y="4570599"/>
              <a:chExt cx="1950953" cy="1967469"/>
            </a:xfrm>
          </p:grpSpPr>
          <p:grpSp>
            <p:nvGrpSpPr>
              <p:cNvPr id="118" name="그룹 117"/>
              <p:cNvGrpSpPr/>
              <p:nvPr/>
            </p:nvGrpSpPr>
            <p:grpSpPr>
              <a:xfrm>
                <a:off x="6474669" y="6043830"/>
                <a:ext cx="1950953" cy="494238"/>
                <a:chOff x="6616402" y="6005573"/>
                <a:chExt cx="2216727" cy="561568"/>
              </a:xfrm>
            </p:grpSpPr>
            <p:grpSp>
              <p:nvGrpSpPr>
                <p:cNvPr id="119" name="그룹 118"/>
                <p:cNvGrpSpPr/>
                <p:nvPr/>
              </p:nvGrpSpPr>
              <p:grpSpPr>
                <a:xfrm>
                  <a:off x="6677518" y="6005573"/>
                  <a:ext cx="2109551" cy="226715"/>
                  <a:chOff x="6677518" y="6184868"/>
                  <a:chExt cx="2109551" cy="226715"/>
                </a:xfrm>
              </p:grpSpPr>
              <p:sp>
                <p:nvSpPr>
                  <p:cNvPr id="127" name="타원 126"/>
                  <p:cNvSpPr/>
                  <p:nvPr/>
                </p:nvSpPr>
                <p:spPr>
                  <a:xfrm>
                    <a:off x="6677518" y="6184868"/>
                    <a:ext cx="873207" cy="226715"/>
                  </a:xfrm>
                  <a:prstGeom prst="ellipse">
                    <a:avLst/>
                  </a:prstGeom>
                  <a:solidFill>
                    <a:srgbClr val="FFDDE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sp>
                <p:nvSpPr>
                  <p:cNvPr id="137" name="타원 136"/>
                  <p:cNvSpPr/>
                  <p:nvPr/>
                </p:nvSpPr>
                <p:spPr>
                  <a:xfrm>
                    <a:off x="7913862" y="6184868"/>
                    <a:ext cx="873207" cy="226715"/>
                  </a:xfrm>
                  <a:prstGeom prst="ellipse">
                    <a:avLst/>
                  </a:prstGeom>
                  <a:solidFill>
                    <a:srgbClr val="FFDDE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</p:grpSp>
            <p:sp>
              <p:nvSpPr>
                <p:cNvPr id="120" name="직사각형 119"/>
                <p:cNvSpPr/>
                <p:nvPr/>
              </p:nvSpPr>
              <p:spPr>
                <a:xfrm>
                  <a:off x="6616402" y="6289199"/>
                  <a:ext cx="1041100" cy="2481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>
                      <a:solidFill>
                        <a:schemeClr val="bg1">
                          <a:lumMod val="65000"/>
                        </a:schemeClr>
                      </a:solidFill>
                    </a:rPr>
                    <a:t>공업용</a:t>
                  </a:r>
                  <a:endParaRPr lang="en-US" altLang="ko-KR" sz="1400" b="1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21" name="직사각형 120"/>
                <p:cNvSpPr/>
                <p:nvPr/>
              </p:nvSpPr>
              <p:spPr>
                <a:xfrm>
                  <a:off x="7867800" y="6259364"/>
                  <a:ext cx="9653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>
                      <a:solidFill>
                        <a:schemeClr val="bg1">
                          <a:lumMod val="65000"/>
                        </a:schemeClr>
                      </a:solidFill>
                    </a:rPr>
                    <a:t>농업용</a:t>
                  </a:r>
                  <a:endParaRPr lang="en-US" altLang="ko-KR" sz="1400" b="1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p:grpSp>
          <p:grpSp>
            <p:nvGrpSpPr>
              <p:cNvPr id="19" name="그룹 18"/>
              <p:cNvGrpSpPr/>
              <p:nvPr/>
            </p:nvGrpSpPr>
            <p:grpSpPr>
              <a:xfrm>
                <a:off x="6613844" y="4570599"/>
                <a:ext cx="1660532" cy="1576396"/>
                <a:chOff x="6613844" y="4570599"/>
                <a:chExt cx="1660532" cy="1576396"/>
              </a:xfrm>
            </p:grpSpPr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23933" y="4591536"/>
                  <a:ext cx="560485" cy="560485"/>
                </a:xfrm>
                <a:prstGeom prst="rect">
                  <a:avLst/>
                </a:prstGeom>
              </p:spPr>
            </p:pic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 rotWithShape="1">
                <a:blip r:embed="rId20"/>
                <a:srcRect l="4943" t="1999" r="7965" b="7748"/>
                <a:stretch/>
              </p:blipFill>
              <p:spPr>
                <a:xfrm>
                  <a:off x="6613844" y="5549300"/>
                  <a:ext cx="597693" cy="597695"/>
                </a:xfrm>
                <a:prstGeom prst="rect">
                  <a:avLst/>
                </a:prstGeom>
              </p:spPr>
            </p:pic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 rotWithShape="1">
                <a:blip r:embed="rId21"/>
                <a:srcRect l="6958" r="13363"/>
                <a:stretch/>
              </p:blipFill>
              <p:spPr>
                <a:xfrm>
                  <a:off x="7758113" y="4570599"/>
                  <a:ext cx="490537" cy="615645"/>
                </a:xfrm>
                <a:prstGeom prst="rect">
                  <a:avLst/>
                </a:prstGeom>
              </p:spPr>
            </p:pic>
            <p:pic>
              <p:nvPicPr>
                <p:cNvPr id="13" name="그림 12"/>
                <p:cNvPicPr>
                  <a:picLocks noChangeAspect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720796" y="5581982"/>
                  <a:ext cx="553580" cy="553580"/>
                </a:xfrm>
                <a:prstGeom prst="rect">
                  <a:avLst/>
                </a:prstGeom>
              </p:spPr>
            </p:pic>
            <p:cxnSp>
              <p:nvCxnSpPr>
                <p:cNvPr id="169" name="직선 화살표 연결선 168"/>
                <p:cNvCxnSpPr/>
                <p:nvPr/>
              </p:nvCxnSpPr>
              <p:spPr>
                <a:xfrm>
                  <a:off x="7355091" y="5079427"/>
                  <a:ext cx="204977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직선 화살표 연결선 169"/>
                <p:cNvCxnSpPr/>
                <p:nvPr/>
              </p:nvCxnSpPr>
              <p:spPr>
                <a:xfrm>
                  <a:off x="7350496" y="5294768"/>
                  <a:ext cx="207608" cy="15168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직선 화살표 연결선 170"/>
                <p:cNvCxnSpPr/>
                <p:nvPr/>
              </p:nvCxnSpPr>
              <p:spPr>
                <a:xfrm rot="5400000">
                  <a:off x="7162546" y="5491367"/>
                  <a:ext cx="204977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94" name="그룹 93"/>
          <p:cNvGrpSpPr/>
          <p:nvPr/>
        </p:nvGrpSpPr>
        <p:grpSpPr>
          <a:xfrm>
            <a:off x="3803086" y="4603525"/>
            <a:ext cx="1475680" cy="1331505"/>
            <a:chOff x="3846630" y="4603525"/>
            <a:chExt cx="1266041" cy="1331505"/>
          </a:xfrm>
        </p:grpSpPr>
        <p:pic>
          <p:nvPicPr>
            <p:cNvPr id="102" name="그림 101"/>
            <p:cNvPicPr>
              <a:picLocks noChangeAspect="1"/>
            </p:cNvPicPr>
            <p:nvPr/>
          </p:nvPicPr>
          <p:blipFill rotWithShape="1">
            <a:blip r:embed="rId23"/>
            <a:srcRect l="5051" r="4925" b="3567"/>
            <a:stretch/>
          </p:blipFill>
          <p:spPr>
            <a:xfrm>
              <a:off x="3869658" y="4603525"/>
              <a:ext cx="1243013" cy="1331505"/>
            </a:xfrm>
            <a:prstGeom prst="rect">
              <a:avLst/>
            </a:prstGeom>
          </p:spPr>
        </p:pic>
        <p:pic>
          <p:nvPicPr>
            <p:cNvPr id="103" name="그림 102"/>
            <p:cNvPicPr>
              <a:picLocks noChangeAspect="1"/>
            </p:cNvPicPr>
            <p:nvPr/>
          </p:nvPicPr>
          <p:blipFill>
            <a:blip r:embed="rId24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6630" y="4762062"/>
              <a:ext cx="381735" cy="385485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56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/>
          <p:cNvSpPr/>
          <p:nvPr/>
        </p:nvSpPr>
        <p:spPr>
          <a:xfrm>
            <a:off x="2129391" y="142153"/>
            <a:ext cx="7197488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i="1" kern="0" dirty="0">
                <a:solidFill>
                  <a:srgbClr val="78808D"/>
                </a:solidFill>
              </a:rPr>
              <a:t>참고문헌</a:t>
            </a:r>
            <a:endParaRPr lang="en-US" altLang="ko-KR" sz="3600" b="1" i="1" kern="0" dirty="0">
              <a:solidFill>
                <a:srgbClr val="78808D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83327" y="1051227"/>
            <a:ext cx="10998363" cy="5584035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 err="1">
                <a:solidFill>
                  <a:schemeClr val="tx1"/>
                </a:solidFill>
              </a:rPr>
              <a:t>조선비즈</a:t>
            </a:r>
            <a:r>
              <a:rPr lang="en-US" altLang="ko-KR" dirty="0">
                <a:solidFill>
                  <a:schemeClr val="tx1"/>
                </a:solidFill>
              </a:rPr>
              <a:t>, “[</a:t>
            </a:r>
            <a:r>
              <a:rPr lang="ko-KR" altLang="en-US" dirty="0">
                <a:solidFill>
                  <a:schemeClr val="tx1"/>
                </a:solidFill>
              </a:rPr>
              <a:t>에너지 </a:t>
            </a:r>
            <a:r>
              <a:rPr lang="ko-KR" altLang="en-US" dirty="0" err="1">
                <a:solidFill>
                  <a:schemeClr val="tx1"/>
                </a:solidFill>
              </a:rPr>
              <a:t>프로슈머</a:t>
            </a:r>
            <a:r>
              <a:rPr lang="en-US" altLang="ko-KR" dirty="0">
                <a:solidFill>
                  <a:schemeClr val="tx1"/>
                </a:solidFill>
              </a:rPr>
              <a:t>]② </a:t>
            </a:r>
            <a:r>
              <a:rPr lang="ko-KR" altLang="en-US" dirty="0">
                <a:solidFill>
                  <a:schemeClr val="tx1"/>
                </a:solidFill>
              </a:rPr>
              <a:t>뉴욕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이웃끼리 전기 </a:t>
            </a:r>
            <a:r>
              <a:rPr lang="ko-KR" altLang="en-US" dirty="0" err="1">
                <a:solidFill>
                  <a:schemeClr val="tx1"/>
                </a:solidFill>
              </a:rPr>
              <a:t>사고판다</a:t>
            </a:r>
            <a:r>
              <a:rPr lang="en-US" altLang="ko-KR" dirty="0">
                <a:solidFill>
                  <a:schemeClr val="tx1"/>
                </a:solidFill>
              </a:rPr>
              <a:t>“, </a:t>
            </a:r>
            <a:r>
              <a:rPr lang="en-US" altLang="ko-KR" dirty="0" smtClean="0">
                <a:solidFill>
                  <a:schemeClr val="tx1"/>
                </a:solidFill>
                <a:hlinkClick r:id="rId3"/>
              </a:rPr>
              <a:t>https</a:t>
            </a:r>
            <a:r>
              <a:rPr lang="en-US" altLang="ko-KR" dirty="0">
                <a:solidFill>
                  <a:schemeClr val="tx1"/>
                </a:solidFill>
                <a:hlinkClick r:id="rId3"/>
              </a:rPr>
              <a:t>://biz.chosun.com/site/data/html_dir/2018/05/24/2018052403105.html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 err="1">
                <a:solidFill>
                  <a:schemeClr val="tx1"/>
                </a:solidFill>
              </a:rPr>
              <a:t>조선비즈</a:t>
            </a:r>
            <a:r>
              <a:rPr lang="en-US" altLang="ko-KR" dirty="0">
                <a:solidFill>
                  <a:schemeClr val="tx1"/>
                </a:solidFill>
              </a:rPr>
              <a:t>, “[</a:t>
            </a:r>
            <a:r>
              <a:rPr lang="ko-KR" altLang="en-US" dirty="0">
                <a:solidFill>
                  <a:schemeClr val="tx1"/>
                </a:solidFill>
              </a:rPr>
              <a:t>에너지 </a:t>
            </a:r>
            <a:r>
              <a:rPr lang="ko-KR" altLang="en-US" dirty="0" err="1">
                <a:solidFill>
                  <a:schemeClr val="tx1"/>
                </a:solidFill>
              </a:rPr>
              <a:t>프로슈머</a:t>
            </a:r>
            <a:r>
              <a:rPr lang="en-US" altLang="ko-KR" dirty="0">
                <a:solidFill>
                  <a:schemeClr val="tx1"/>
                </a:solidFill>
              </a:rPr>
              <a:t>]① </a:t>
            </a:r>
            <a:r>
              <a:rPr lang="ko-KR" altLang="en-US" dirty="0">
                <a:solidFill>
                  <a:schemeClr val="tx1"/>
                </a:solidFill>
              </a:rPr>
              <a:t>독일</a:t>
            </a:r>
            <a:r>
              <a:rPr lang="en-US" altLang="ko-KR" dirty="0">
                <a:solidFill>
                  <a:schemeClr val="tx1"/>
                </a:solidFill>
              </a:rPr>
              <a:t>, 2030</a:t>
            </a:r>
            <a:r>
              <a:rPr lang="ko-KR" altLang="en-US" dirty="0">
                <a:solidFill>
                  <a:schemeClr val="tx1"/>
                </a:solidFill>
              </a:rPr>
              <a:t>년엔 </a:t>
            </a:r>
            <a:r>
              <a:rPr lang="en-US" altLang="ko-KR" dirty="0">
                <a:solidFill>
                  <a:schemeClr val="tx1"/>
                </a:solidFill>
              </a:rPr>
              <a:t>1000</a:t>
            </a:r>
            <a:r>
              <a:rPr lang="ko-KR" altLang="en-US" dirty="0">
                <a:solidFill>
                  <a:schemeClr val="tx1"/>
                </a:solidFill>
              </a:rPr>
              <a:t>만 가구가 전기 생산</a:t>
            </a:r>
            <a:r>
              <a:rPr lang="en-US" altLang="ko-KR" dirty="0">
                <a:solidFill>
                  <a:schemeClr val="tx1"/>
                </a:solidFill>
              </a:rPr>
              <a:t>”, </a:t>
            </a:r>
            <a:r>
              <a:rPr lang="en-US" altLang="ko-KR" dirty="0">
                <a:solidFill>
                  <a:schemeClr val="tx1"/>
                </a:solidFill>
                <a:hlinkClick r:id="rId4"/>
              </a:rPr>
              <a:t>https://biz.chosun.com/site/data/html_dir/2018/05/24/2018052401099.html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Samsung Newsroom, “</a:t>
            </a:r>
            <a:r>
              <a:rPr lang="ko-KR" altLang="en-US" dirty="0">
                <a:solidFill>
                  <a:schemeClr val="tx1"/>
                </a:solidFill>
              </a:rPr>
              <a:t>삼성전자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한층 진화한 ‘</a:t>
            </a:r>
            <a:r>
              <a:rPr lang="ko-KR" altLang="en-US" dirty="0" err="1">
                <a:solidFill>
                  <a:schemeClr val="tx1"/>
                </a:solidFill>
              </a:rPr>
              <a:t>스마트싱스</a:t>
            </a:r>
            <a:r>
              <a:rPr lang="ko-KR" altLang="en-US" dirty="0">
                <a:solidFill>
                  <a:schemeClr val="tx1"/>
                </a:solidFill>
              </a:rPr>
              <a:t> 에너지’ 서비스 선보여</a:t>
            </a:r>
            <a:r>
              <a:rPr lang="en-US" altLang="ko-KR" dirty="0">
                <a:solidFill>
                  <a:schemeClr val="tx1"/>
                </a:solidFill>
              </a:rPr>
              <a:t>”, </a:t>
            </a:r>
            <a:r>
              <a:rPr lang="en-US" altLang="ko-KR" dirty="0">
                <a:solidFill>
                  <a:schemeClr val="tx1"/>
                </a:solidFill>
                <a:hlinkClick r:id="rId5"/>
              </a:rPr>
              <a:t>https://news.samsung.com/kr/%EC%82%BC%EC%84%B1%EC%A0%84%EC%9E%90-%ED%95%9C%EC%B8%B5-%EC%A7%84%ED%99%94%ED%95%9C-%EC%8A%A4%EB%A7%88%ED%8A%B8%EC%8B%B1%EC%8A%A4-%EC%97%90%EB%84%88%EC%A7%80-%EC%84%9C%EB%B9%84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인공지능신문</a:t>
            </a:r>
            <a:r>
              <a:rPr lang="en-US" altLang="ko-KR" dirty="0">
                <a:solidFill>
                  <a:schemeClr val="tx1"/>
                </a:solidFill>
              </a:rPr>
              <a:t>, “</a:t>
            </a:r>
            <a:r>
              <a:rPr lang="ko-KR" altLang="en-US" dirty="0">
                <a:solidFill>
                  <a:schemeClr val="tx1"/>
                </a:solidFill>
              </a:rPr>
              <a:t>새로운 </a:t>
            </a:r>
            <a:r>
              <a:rPr lang="en-US" altLang="ko-KR" dirty="0">
                <a:solidFill>
                  <a:schemeClr val="tx1"/>
                </a:solidFill>
              </a:rPr>
              <a:t>AI</a:t>
            </a:r>
            <a:r>
              <a:rPr lang="ko-KR" altLang="en-US" dirty="0">
                <a:solidFill>
                  <a:schemeClr val="tx1"/>
                </a:solidFill>
              </a:rPr>
              <a:t>학습 패러다임</a:t>
            </a:r>
            <a:r>
              <a:rPr lang="en-US" altLang="ko-KR" dirty="0">
                <a:solidFill>
                  <a:schemeClr val="tx1"/>
                </a:solidFill>
              </a:rPr>
              <a:t>...'</a:t>
            </a:r>
            <a:r>
              <a:rPr lang="ko-KR" altLang="en-US" dirty="0" err="1">
                <a:solidFill>
                  <a:schemeClr val="tx1"/>
                </a:solidFill>
              </a:rPr>
              <a:t>연합학습</a:t>
            </a:r>
            <a:r>
              <a:rPr lang="en-US" altLang="ko-KR" dirty="0">
                <a:solidFill>
                  <a:schemeClr val="tx1"/>
                </a:solidFill>
              </a:rPr>
              <a:t>'</a:t>
            </a:r>
            <a:r>
              <a:rPr lang="ko-KR" altLang="en-US" dirty="0">
                <a:solidFill>
                  <a:schemeClr val="tx1"/>
                </a:solidFill>
              </a:rPr>
              <a:t>은 의료에서 어떤 영향을 미치나</a:t>
            </a:r>
            <a:r>
              <a:rPr lang="en-US" altLang="ko-KR" dirty="0">
                <a:solidFill>
                  <a:schemeClr val="tx1"/>
                </a:solidFill>
              </a:rPr>
              <a:t>?”, </a:t>
            </a:r>
            <a:r>
              <a:rPr lang="en-US" altLang="ko-KR" dirty="0">
                <a:solidFill>
                  <a:schemeClr val="tx1"/>
                </a:solidFill>
                <a:hlinkClick r:id="rId6"/>
              </a:rPr>
              <a:t>https://www.aitimes.kr/news/articleView.html?idxno=14473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아이콘</a:t>
            </a:r>
            <a:endParaRPr lang="en-US" altLang="ko-KR" dirty="0">
              <a:solidFill>
                <a:schemeClr val="tx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  <a:hlinkClick r:id="rId7"/>
              </a:rPr>
              <a:t>https://www.flaticon.com/</a:t>
            </a:r>
            <a:endParaRPr lang="en-US" altLang="ko-KR" dirty="0">
              <a:solidFill>
                <a:schemeClr val="tx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  <a:hlinkClick r:id="rId6"/>
              </a:rPr>
              <a:t>https://www.aitimes.kr/news/articleView.html?idxno=14473</a:t>
            </a:r>
            <a:endParaRPr lang="en-US" altLang="ko-KR" dirty="0">
              <a:solidFill>
                <a:schemeClr val="tx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  <a:hlinkClick r:id="rId8"/>
              </a:rPr>
              <a:t>https://opendatascience.com/gradient-boosting-and-xgboost/</a:t>
            </a:r>
            <a:endParaRPr lang="en-US" altLang="ko-KR" dirty="0">
              <a:solidFill>
                <a:schemeClr val="tx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  <a:hlinkClick r:id="rId9"/>
              </a:rPr>
              <a:t>https://www.iconfinder.com/</a:t>
            </a:r>
            <a:endParaRPr lang="en-US" altLang="ko-KR" dirty="0">
              <a:solidFill>
                <a:schemeClr val="tx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  <a:hlinkClick r:id="rId6"/>
              </a:rPr>
              <a:t>https://www.aitimes.kr/news/articleView.html?idxno=14473</a:t>
            </a:r>
            <a:endParaRPr lang="en-US" altLang="ko-KR" dirty="0">
              <a:solidFill>
                <a:schemeClr val="tx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  <a:hlinkClick r:id="rId10"/>
              </a:rPr>
              <a:t>https://www.freepik.com/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781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29391" y="2655261"/>
            <a:ext cx="7197488" cy="129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6000" b="1" i="1" kern="0" dirty="0">
                <a:solidFill>
                  <a:srgbClr val="78808D"/>
                </a:solidFill>
              </a:rPr>
              <a:t>감사합니다</a:t>
            </a:r>
            <a:endParaRPr lang="en-US" altLang="ko-KR" sz="6000" b="1" i="1" kern="0" dirty="0">
              <a:solidFill>
                <a:srgbClr val="78808D"/>
              </a:solidFill>
            </a:endParaRPr>
          </a:p>
        </p:txBody>
      </p:sp>
      <p:pic>
        <p:nvPicPr>
          <p:cNvPr id="1028" name="Picture 4" descr="https://t1.daumcdn.net/cfile/tistory/990D994D5C91B4DB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213" y="2048973"/>
            <a:ext cx="1380689" cy="225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654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/>
          <p:cNvSpPr/>
          <p:nvPr/>
        </p:nvSpPr>
        <p:spPr>
          <a:xfrm>
            <a:off x="2129391" y="142153"/>
            <a:ext cx="71974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i="1" kern="0" dirty="0">
                <a:solidFill>
                  <a:srgbClr val="78808D"/>
                </a:solidFill>
              </a:rPr>
              <a:t>PV </a:t>
            </a:r>
            <a:r>
              <a:rPr lang="ko-KR" altLang="en-US" sz="3600" b="1" i="1" kern="0" dirty="0">
                <a:solidFill>
                  <a:srgbClr val="78808D"/>
                </a:solidFill>
              </a:rPr>
              <a:t>예측 모델 타당성 분석</a:t>
            </a:r>
            <a:endParaRPr lang="en-US" altLang="ko-KR" sz="3600" b="1" i="1" kern="0" dirty="0">
              <a:solidFill>
                <a:srgbClr val="78808D"/>
              </a:solidFill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373022" y="1262244"/>
            <a:ext cx="11433532" cy="2873806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직사각형 128"/>
          <p:cNvSpPr/>
          <p:nvPr/>
        </p:nvSpPr>
        <p:spPr>
          <a:xfrm>
            <a:off x="3875244" y="1050093"/>
            <a:ext cx="4429089" cy="396526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강수 및 태양광 기준</a:t>
            </a:r>
            <a:r>
              <a:rPr lang="en-US" altLang="ko-KR" b="1" dirty="0"/>
              <a:t> – </a:t>
            </a:r>
            <a:r>
              <a:rPr lang="ko-KR" altLang="en-US" b="1" dirty="0"/>
              <a:t>흐린 날 분석</a:t>
            </a:r>
            <a:endParaRPr lang="en-US" altLang="ko-KR" b="1" dirty="0"/>
          </a:p>
        </p:txBody>
      </p:sp>
      <p:sp>
        <p:nvSpPr>
          <p:cNvPr id="130" name="직사각형 129"/>
          <p:cNvSpPr/>
          <p:nvPr/>
        </p:nvSpPr>
        <p:spPr>
          <a:xfrm>
            <a:off x="373021" y="4585494"/>
            <a:ext cx="7532729" cy="2062955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/>
          <p:cNvSpPr/>
          <p:nvPr/>
        </p:nvSpPr>
        <p:spPr>
          <a:xfrm>
            <a:off x="877531" y="4386998"/>
            <a:ext cx="2713394" cy="398106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2018</a:t>
            </a:r>
            <a:r>
              <a:rPr lang="ko-KR" altLang="en-US" b="1" dirty="0"/>
              <a:t>년 </a:t>
            </a:r>
            <a:r>
              <a:rPr lang="en-US" altLang="ko-KR" b="1" dirty="0"/>
              <a:t>3</a:t>
            </a:r>
            <a:r>
              <a:rPr lang="ko-KR" altLang="en-US" b="1" dirty="0"/>
              <a:t>월 기준 비교</a:t>
            </a:r>
            <a:endParaRPr lang="en-US" altLang="ko-KR" b="1" dirty="0"/>
          </a:p>
        </p:txBody>
      </p:sp>
      <p:sp>
        <p:nvSpPr>
          <p:cNvPr id="134" name="타원 133"/>
          <p:cNvSpPr/>
          <p:nvPr/>
        </p:nvSpPr>
        <p:spPr>
          <a:xfrm>
            <a:off x="562050" y="4082027"/>
            <a:ext cx="127096" cy="127096"/>
          </a:xfrm>
          <a:prstGeom prst="ellipse">
            <a:avLst/>
          </a:prstGeom>
          <a:solidFill>
            <a:srgbClr val="A6A6A6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5" name="직선 연결선 134"/>
          <p:cNvCxnSpPr>
            <a:stCxn id="136" idx="0"/>
            <a:endCxn id="134" idx="4"/>
          </p:cNvCxnSpPr>
          <p:nvPr/>
        </p:nvCxnSpPr>
        <p:spPr>
          <a:xfrm flipV="1">
            <a:off x="625598" y="4209123"/>
            <a:ext cx="0" cy="314271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6" name="타원 135"/>
          <p:cNvSpPr/>
          <p:nvPr/>
        </p:nvSpPr>
        <p:spPr>
          <a:xfrm>
            <a:off x="562050" y="4523394"/>
            <a:ext cx="127096" cy="127096"/>
          </a:xfrm>
          <a:prstGeom prst="ellipse">
            <a:avLst/>
          </a:prstGeom>
          <a:solidFill>
            <a:srgbClr val="A6A6A6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/>
          <p:cNvSpPr/>
          <p:nvPr/>
        </p:nvSpPr>
        <p:spPr>
          <a:xfrm>
            <a:off x="8157682" y="4585494"/>
            <a:ext cx="3648872" cy="2062955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/>
          <p:cNvSpPr/>
          <p:nvPr/>
        </p:nvSpPr>
        <p:spPr>
          <a:xfrm>
            <a:off x="8324925" y="4386998"/>
            <a:ext cx="3267000" cy="398106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태양광 예측 </a:t>
            </a:r>
            <a:r>
              <a:rPr lang="en-US" altLang="ko-KR" b="1" dirty="0"/>
              <a:t>– </a:t>
            </a:r>
            <a:r>
              <a:rPr lang="ko-KR" altLang="en-US" b="1" dirty="0"/>
              <a:t>기상 데이터</a:t>
            </a:r>
            <a:endParaRPr lang="en-US" altLang="ko-KR" b="1" dirty="0"/>
          </a:p>
        </p:txBody>
      </p:sp>
      <p:grpSp>
        <p:nvGrpSpPr>
          <p:cNvPr id="17" name="그룹 16"/>
          <p:cNvGrpSpPr/>
          <p:nvPr/>
        </p:nvGrpSpPr>
        <p:grpSpPr>
          <a:xfrm>
            <a:off x="8091969" y="4064587"/>
            <a:ext cx="127096" cy="568463"/>
            <a:chOff x="696866" y="4234427"/>
            <a:chExt cx="127096" cy="568463"/>
          </a:xfrm>
        </p:grpSpPr>
        <p:sp>
          <p:nvSpPr>
            <p:cNvPr id="141" name="타원 140"/>
            <p:cNvSpPr/>
            <p:nvPr/>
          </p:nvSpPr>
          <p:spPr>
            <a:xfrm>
              <a:off x="696866" y="4234427"/>
              <a:ext cx="127096" cy="127096"/>
            </a:xfrm>
            <a:prstGeom prst="ellipse">
              <a:avLst/>
            </a:prstGeom>
            <a:solidFill>
              <a:srgbClr val="A6A6A6"/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2" name="직선 연결선 141"/>
            <p:cNvCxnSpPr>
              <a:stCxn id="143" idx="0"/>
              <a:endCxn id="141" idx="4"/>
            </p:cNvCxnSpPr>
            <p:nvPr/>
          </p:nvCxnSpPr>
          <p:spPr>
            <a:xfrm flipV="1">
              <a:off x="760414" y="4361523"/>
              <a:ext cx="0" cy="314271"/>
            </a:xfrm>
            <a:prstGeom prst="lin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3" name="타원 142"/>
            <p:cNvSpPr/>
            <p:nvPr/>
          </p:nvSpPr>
          <p:spPr>
            <a:xfrm>
              <a:off x="696866" y="4675794"/>
              <a:ext cx="127096" cy="127096"/>
            </a:xfrm>
            <a:prstGeom prst="ellipse">
              <a:avLst/>
            </a:prstGeom>
            <a:solidFill>
              <a:srgbClr val="A6A6A6"/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8244936" y="4998286"/>
            <a:ext cx="380418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- 2018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기준</a:t>
            </a:r>
            <a:r>
              <a:rPr lang="en-US" altLang="ko-KR" dirty="0"/>
              <a:t> </a:t>
            </a:r>
            <a:r>
              <a:rPr lang="ko-KR" altLang="en-US" dirty="0"/>
              <a:t>가장 유사한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년도 일기예보를 추출하여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Ex. </a:t>
            </a:r>
            <a:r>
              <a:rPr lang="ko-KR" altLang="en-US" dirty="0"/>
              <a:t>강수일 수</a:t>
            </a:r>
            <a:r>
              <a:rPr lang="en-US" altLang="ko-KR" dirty="0"/>
              <a:t>, </a:t>
            </a:r>
            <a:r>
              <a:rPr lang="ko-KR" altLang="en-US" dirty="0"/>
              <a:t>운량</a:t>
            </a:r>
            <a:endParaRPr lang="en-US" altLang="ko-KR" dirty="0"/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540357"/>
              </p:ext>
            </p:extLst>
          </p:nvPr>
        </p:nvGraphicFramePr>
        <p:xfrm>
          <a:off x="576641" y="1535518"/>
          <a:ext cx="10936806" cy="24369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8926">
                  <a:extLst>
                    <a:ext uri="{9D8B030D-6E8A-4147-A177-3AD203B41FA5}">
                      <a16:colId xmlns:a16="http://schemas.microsoft.com/office/drawing/2014/main" val="3090094937"/>
                    </a:ext>
                  </a:extLst>
                </a:gridCol>
                <a:gridCol w="846490">
                  <a:extLst>
                    <a:ext uri="{9D8B030D-6E8A-4147-A177-3AD203B41FA5}">
                      <a16:colId xmlns:a16="http://schemas.microsoft.com/office/drawing/2014/main" val="2557375385"/>
                    </a:ext>
                  </a:extLst>
                </a:gridCol>
                <a:gridCol w="846490">
                  <a:extLst>
                    <a:ext uri="{9D8B030D-6E8A-4147-A177-3AD203B41FA5}">
                      <a16:colId xmlns:a16="http://schemas.microsoft.com/office/drawing/2014/main" val="3195694711"/>
                    </a:ext>
                  </a:extLst>
                </a:gridCol>
                <a:gridCol w="846490">
                  <a:extLst>
                    <a:ext uri="{9D8B030D-6E8A-4147-A177-3AD203B41FA5}">
                      <a16:colId xmlns:a16="http://schemas.microsoft.com/office/drawing/2014/main" val="3177513911"/>
                    </a:ext>
                  </a:extLst>
                </a:gridCol>
                <a:gridCol w="846490">
                  <a:extLst>
                    <a:ext uri="{9D8B030D-6E8A-4147-A177-3AD203B41FA5}">
                      <a16:colId xmlns:a16="http://schemas.microsoft.com/office/drawing/2014/main" val="4106773078"/>
                    </a:ext>
                  </a:extLst>
                </a:gridCol>
                <a:gridCol w="846490">
                  <a:extLst>
                    <a:ext uri="{9D8B030D-6E8A-4147-A177-3AD203B41FA5}">
                      <a16:colId xmlns:a16="http://schemas.microsoft.com/office/drawing/2014/main" val="745768323"/>
                    </a:ext>
                  </a:extLst>
                </a:gridCol>
                <a:gridCol w="846490">
                  <a:extLst>
                    <a:ext uri="{9D8B030D-6E8A-4147-A177-3AD203B41FA5}">
                      <a16:colId xmlns:a16="http://schemas.microsoft.com/office/drawing/2014/main" val="4174327835"/>
                    </a:ext>
                  </a:extLst>
                </a:gridCol>
                <a:gridCol w="846490">
                  <a:extLst>
                    <a:ext uri="{9D8B030D-6E8A-4147-A177-3AD203B41FA5}">
                      <a16:colId xmlns:a16="http://schemas.microsoft.com/office/drawing/2014/main" val="3604369564"/>
                    </a:ext>
                  </a:extLst>
                </a:gridCol>
                <a:gridCol w="846490">
                  <a:extLst>
                    <a:ext uri="{9D8B030D-6E8A-4147-A177-3AD203B41FA5}">
                      <a16:colId xmlns:a16="http://schemas.microsoft.com/office/drawing/2014/main" val="1188700761"/>
                    </a:ext>
                  </a:extLst>
                </a:gridCol>
                <a:gridCol w="846490">
                  <a:extLst>
                    <a:ext uri="{9D8B030D-6E8A-4147-A177-3AD203B41FA5}">
                      <a16:colId xmlns:a16="http://schemas.microsoft.com/office/drawing/2014/main" val="481601509"/>
                    </a:ext>
                  </a:extLst>
                </a:gridCol>
                <a:gridCol w="846490">
                  <a:extLst>
                    <a:ext uri="{9D8B030D-6E8A-4147-A177-3AD203B41FA5}">
                      <a16:colId xmlns:a16="http://schemas.microsoft.com/office/drawing/2014/main" val="930370854"/>
                    </a:ext>
                  </a:extLst>
                </a:gridCol>
                <a:gridCol w="846490">
                  <a:extLst>
                    <a:ext uri="{9D8B030D-6E8A-4147-A177-3AD203B41FA5}">
                      <a16:colId xmlns:a16="http://schemas.microsoft.com/office/drawing/2014/main" val="1606563740"/>
                    </a:ext>
                  </a:extLst>
                </a:gridCol>
                <a:gridCol w="846490">
                  <a:extLst>
                    <a:ext uri="{9D8B030D-6E8A-4147-A177-3AD203B41FA5}">
                      <a16:colId xmlns:a16="http://schemas.microsoft.com/office/drawing/2014/main" val="1602235927"/>
                    </a:ext>
                  </a:extLst>
                </a:gridCol>
              </a:tblGrid>
              <a:tr h="3481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/>
                        <a:t>년도</a:t>
                      </a:r>
                    </a:p>
                  </a:txBody>
                  <a:tcPr marL="42921" marR="42921" marT="42921" marB="4292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/>
                        <a:t>1</a:t>
                      </a:r>
                      <a:endParaRPr lang="ko-KR" altLang="en-US" sz="1700" b="1" dirty="0"/>
                    </a:p>
                  </a:txBody>
                  <a:tcPr marL="42921" marR="42921" marT="42921" marB="4292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/>
                        <a:t>2</a:t>
                      </a:r>
                      <a:endParaRPr lang="ko-KR" altLang="en-US" sz="1700" b="1" dirty="0"/>
                    </a:p>
                  </a:txBody>
                  <a:tcPr marL="42921" marR="42921" marT="42921" marB="4292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/>
                        <a:t>3</a:t>
                      </a:r>
                      <a:endParaRPr lang="ko-KR" altLang="en-US" sz="1700" b="1" dirty="0"/>
                    </a:p>
                  </a:txBody>
                  <a:tcPr marL="42921" marR="42921" marT="42921" marB="4292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/>
                        <a:t>4</a:t>
                      </a:r>
                      <a:endParaRPr lang="ko-KR" altLang="en-US" sz="1700" b="1" dirty="0"/>
                    </a:p>
                  </a:txBody>
                  <a:tcPr marL="42921" marR="42921" marT="42921" marB="4292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/>
                        <a:t>5</a:t>
                      </a:r>
                      <a:endParaRPr lang="ko-KR" altLang="en-US" sz="1700" b="1" dirty="0"/>
                    </a:p>
                  </a:txBody>
                  <a:tcPr marL="42921" marR="42921" marT="42921" marB="4292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/>
                        <a:t>6</a:t>
                      </a:r>
                      <a:endParaRPr lang="ko-KR" altLang="en-US" sz="1700" b="1" dirty="0"/>
                    </a:p>
                  </a:txBody>
                  <a:tcPr marL="42921" marR="42921" marT="42921" marB="4292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/>
                        <a:t>7</a:t>
                      </a:r>
                      <a:endParaRPr lang="ko-KR" altLang="en-US" sz="1700" b="1" dirty="0"/>
                    </a:p>
                  </a:txBody>
                  <a:tcPr marL="42921" marR="42921" marT="42921" marB="4292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/>
                        <a:t>8</a:t>
                      </a:r>
                      <a:endParaRPr lang="ko-KR" altLang="en-US" sz="1700" b="1" dirty="0"/>
                    </a:p>
                  </a:txBody>
                  <a:tcPr marL="42921" marR="42921" marT="42921" marB="4292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/>
                        <a:t>9</a:t>
                      </a:r>
                      <a:endParaRPr lang="ko-KR" altLang="en-US" sz="1700" b="1" dirty="0"/>
                    </a:p>
                  </a:txBody>
                  <a:tcPr marL="42921" marR="42921" marT="42921" marB="4292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/>
                        <a:t>10</a:t>
                      </a:r>
                      <a:endParaRPr lang="ko-KR" altLang="en-US" sz="1700" b="1" dirty="0"/>
                    </a:p>
                  </a:txBody>
                  <a:tcPr marL="42921" marR="42921" marT="42921" marB="4292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/>
                        <a:t>11</a:t>
                      </a:r>
                      <a:endParaRPr lang="ko-KR" altLang="en-US" sz="1700" b="1" dirty="0"/>
                    </a:p>
                  </a:txBody>
                  <a:tcPr marL="42921" marR="42921" marT="42921" marB="4292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/>
                        <a:t>12</a:t>
                      </a:r>
                      <a:endParaRPr lang="ko-KR" altLang="en-US" sz="1700" b="1" dirty="0"/>
                    </a:p>
                  </a:txBody>
                  <a:tcPr marL="42921" marR="42921" marT="42921" marB="42921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129350"/>
                  </a:ext>
                </a:extLst>
              </a:tr>
              <a:tr h="3481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/>
                        <a:t>2013</a:t>
                      </a:r>
                      <a:endParaRPr lang="ko-KR" altLang="en-US" sz="1700" b="1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(-,</a:t>
                      </a:r>
                      <a:r>
                        <a:rPr lang="en-US" altLang="ko-KR" sz="1700" baseline="0" dirty="0"/>
                        <a:t> -</a:t>
                      </a:r>
                      <a:r>
                        <a:rPr lang="en-US" altLang="ko-KR" sz="1700" dirty="0"/>
                        <a:t>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(6, 7)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(4, 6)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(8, 7)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(7, 8)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(4, 4)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(18, 17)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(6, 5)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(8, 11)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(1, 5)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(7, 8)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(4, 10)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extLst>
                  <a:ext uri="{0D108BD9-81ED-4DB2-BD59-A6C34878D82A}">
                    <a16:rowId xmlns:a16="http://schemas.microsoft.com/office/drawing/2014/main" val="458178812"/>
                  </a:ext>
                </a:extLst>
              </a:tr>
              <a:tr h="3481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/>
                        <a:t>2014</a:t>
                      </a:r>
                      <a:endParaRPr lang="ko-KR" altLang="en-US" sz="1700" b="1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(3, 7)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(2, 4)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(2, 7)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(4, 7)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(7,</a:t>
                      </a:r>
                      <a:r>
                        <a:rPr lang="en-US" altLang="ko-KR" sz="1700" baseline="0" dirty="0"/>
                        <a:t> 3)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(4, 3)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(11, 11)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(10 ,14)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(5,</a:t>
                      </a:r>
                      <a:r>
                        <a:rPr lang="en-US" altLang="ko-KR" sz="1700" baseline="0" dirty="0"/>
                        <a:t> 9)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(4, 6)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(6, 10)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(6,</a:t>
                      </a:r>
                      <a:r>
                        <a:rPr lang="en-US" altLang="ko-KR" sz="1700" baseline="0" dirty="0"/>
                        <a:t> 7)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extLst>
                  <a:ext uri="{0D108BD9-81ED-4DB2-BD59-A6C34878D82A}">
                    <a16:rowId xmlns:a16="http://schemas.microsoft.com/office/drawing/2014/main" val="3801150508"/>
                  </a:ext>
                </a:extLst>
              </a:tr>
              <a:tr h="3481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/>
                        <a:t>2015</a:t>
                      </a:r>
                      <a:endParaRPr lang="ko-KR" altLang="en-US" sz="1700" b="1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(4, 9)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(3, 6)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(2, 5)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(8, 7)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(5, 6)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(5, 5)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(9, 12)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(6, 6)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(3, 5)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(7, 8)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(11,</a:t>
                      </a:r>
                      <a:r>
                        <a:rPr lang="en-US" altLang="ko-KR" sz="1700" baseline="0" dirty="0"/>
                        <a:t> 15)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(7,</a:t>
                      </a:r>
                      <a:r>
                        <a:rPr lang="en-US" altLang="ko-KR" sz="1700" baseline="0" dirty="0"/>
                        <a:t> 10)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extLst>
                  <a:ext uri="{0D108BD9-81ED-4DB2-BD59-A6C34878D82A}">
                    <a16:rowId xmlns:a16="http://schemas.microsoft.com/office/drawing/2014/main" val="2450210089"/>
                  </a:ext>
                </a:extLst>
              </a:tr>
              <a:tr h="3481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/>
                        <a:t>2016</a:t>
                      </a:r>
                      <a:endParaRPr lang="ko-KR" altLang="en-US" sz="1700" b="1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(1, 9)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(4, 9)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(1,</a:t>
                      </a:r>
                      <a:r>
                        <a:rPr lang="en-US" altLang="ko-KR" sz="1700" baseline="0" dirty="0"/>
                        <a:t> 6)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(5, 6)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(6, 6)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(5, 6)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(9, 9)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(3, 6)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(3, 6)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(7,</a:t>
                      </a:r>
                      <a:r>
                        <a:rPr lang="en-US" altLang="ko-KR" sz="1700" baseline="0" dirty="0"/>
                        <a:t> 5)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(5, 8)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(6, 12)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extLst>
                  <a:ext uri="{0D108BD9-81ED-4DB2-BD59-A6C34878D82A}">
                    <a16:rowId xmlns:a16="http://schemas.microsoft.com/office/drawing/2014/main" val="436450947"/>
                  </a:ext>
                </a:extLst>
              </a:tr>
              <a:tr h="3481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/>
                        <a:t>2017</a:t>
                      </a:r>
                      <a:endParaRPr lang="ko-KR" altLang="en-US" sz="1700" b="1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(5,</a:t>
                      </a:r>
                      <a:r>
                        <a:rPr lang="en-US" altLang="ko-KR" sz="1700" baseline="0" dirty="0"/>
                        <a:t> 8)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(4, 7)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(2, 5)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(5, 5)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(4, 4)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(4, 4)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(17, 16)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(11, 16)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(2, 6)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(3, 8)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(4, 10)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(4, 14)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extLst>
                  <a:ext uri="{0D108BD9-81ED-4DB2-BD59-A6C34878D82A}">
                    <a16:rowId xmlns:a16="http://schemas.microsoft.com/office/drawing/2014/main" val="3923261582"/>
                  </a:ext>
                </a:extLst>
              </a:tr>
              <a:tr h="3481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/>
                        <a:t>2018</a:t>
                      </a:r>
                      <a:endParaRPr lang="ko-KR" altLang="en-US" sz="1700" b="1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(1, 8)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(2, 7)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rgbClr val="FF0000"/>
                          </a:solidFill>
                        </a:rPr>
                        <a:t>(7,</a:t>
                      </a:r>
                      <a:r>
                        <a:rPr lang="en-US" altLang="ko-KR" sz="1700" b="1" baseline="0" dirty="0">
                          <a:solidFill>
                            <a:srgbClr val="FF0000"/>
                          </a:solidFill>
                        </a:rPr>
                        <a:t> 11)</a:t>
                      </a:r>
                      <a:endParaRPr lang="ko-KR" altLang="en-US" sz="1700" b="1" dirty="0">
                        <a:solidFill>
                          <a:srgbClr val="FF0000"/>
                        </a:solidFill>
                      </a:endParaRPr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rgbClr val="FF0000"/>
                          </a:solidFill>
                        </a:rPr>
                        <a:t>(9, 9)</a:t>
                      </a:r>
                      <a:endParaRPr lang="ko-KR" altLang="en-US" sz="1700" b="1" dirty="0">
                        <a:solidFill>
                          <a:srgbClr val="FF0000"/>
                        </a:solidFill>
                      </a:endParaRPr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rgbClr val="FF0000"/>
                          </a:solidFill>
                        </a:rPr>
                        <a:t>(9, 7)</a:t>
                      </a:r>
                      <a:endParaRPr lang="ko-KR" altLang="en-US" sz="1700" b="1" dirty="0">
                        <a:solidFill>
                          <a:srgbClr val="FF0000"/>
                        </a:solidFill>
                      </a:endParaRPr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(8, 10)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(5, 8)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(9, 12)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(6, 11)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(6, 9)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(5, 8)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(3, 6)</a:t>
                      </a:r>
                      <a:endParaRPr lang="ko-KR" altLang="en-US" sz="1700" dirty="0"/>
                    </a:p>
                  </a:txBody>
                  <a:tcPr marL="42921" marR="42921" marT="42921" marB="42921" anchor="ctr"/>
                </a:tc>
                <a:extLst>
                  <a:ext uri="{0D108BD9-81ED-4DB2-BD59-A6C34878D82A}">
                    <a16:rowId xmlns:a16="http://schemas.microsoft.com/office/drawing/2014/main" val="398374090"/>
                  </a:ext>
                </a:extLst>
              </a:tr>
            </a:tbl>
          </a:graphicData>
        </a:graphic>
      </p:graphicFrame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302344"/>
              </p:ext>
            </p:extLst>
          </p:nvPr>
        </p:nvGraphicFramePr>
        <p:xfrm>
          <a:off x="495821" y="4847204"/>
          <a:ext cx="7295630" cy="16885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4602">
                  <a:extLst>
                    <a:ext uri="{9D8B030D-6E8A-4147-A177-3AD203B41FA5}">
                      <a16:colId xmlns:a16="http://schemas.microsoft.com/office/drawing/2014/main" val="3090094937"/>
                    </a:ext>
                  </a:extLst>
                </a:gridCol>
                <a:gridCol w="901838">
                  <a:extLst>
                    <a:ext uri="{9D8B030D-6E8A-4147-A177-3AD203B41FA5}">
                      <a16:colId xmlns:a16="http://schemas.microsoft.com/office/drawing/2014/main" val="2557375385"/>
                    </a:ext>
                  </a:extLst>
                </a:gridCol>
                <a:gridCol w="901838">
                  <a:extLst>
                    <a:ext uri="{9D8B030D-6E8A-4147-A177-3AD203B41FA5}">
                      <a16:colId xmlns:a16="http://schemas.microsoft.com/office/drawing/2014/main" val="3195694711"/>
                    </a:ext>
                  </a:extLst>
                </a:gridCol>
                <a:gridCol w="901838">
                  <a:extLst>
                    <a:ext uri="{9D8B030D-6E8A-4147-A177-3AD203B41FA5}">
                      <a16:colId xmlns:a16="http://schemas.microsoft.com/office/drawing/2014/main" val="3177513911"/>
                    </a:ext>
                  </a:extLst>
                </a:gridCol>
                <a:gridCol w="901838">
                  <a:extLst>
                    <a:ext uri="{9D8B030D-6E8A-4147-A177-3AD203B41FA5}">
                      <a16:colId xmlns:a16="http://schemas.microsoft.com/office/drawing/2014/main" val="4106773078"/>
                    </a:ext>
                  </a:extLst>
                </a:gridCol>
                <a:gridCol w="901838">
                  <a:extLst>
                    <a:ext uri="{9D8B030D-6E8A-4147-A177-3AD203B41FA5}">
                      <a16:colId xmlns:a16="http://schemas.microsoft.com/office/drawing/2014/main" val="745768323"/>
                    </a:ext>
                  </a:extLst>
                </a:gridCol>
                <a:gridCol w="901838">
                  <a:extLst>
                    <a:ext uri="{9D8B030D-6E8A-4147-A177-3AD203B41FA5}">
                      <a16:colId xmlns:a16="http://schemas.microsoft.com/office/drawing/2014/main" val="4174327835"/>
                    </a:ext>
                  </a:extLst>
                </a:gridCol>
              </a:tblGrid>
              <a:tr h="337703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37681" marR="37681" marT="37681" marB="3768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2013</a:t>
                      </a:r>
                      <a:endParaRPr lang="ko-KR" altLang="en-US" sz="1500" b="1" dirty="0"/>
                    </a:p>
                  </a:txBody>
                  <a:tcPr marL="37681" marR="37681" marT="37681" marB="3768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2014</a:t>
                      </a:r>
                      <a:endParaRPr lang="ko-KR" altLang="en-US" sz="1500" b="1" dirty="0"/>
                    </a:p>
                  </a:txBody>
                  <a:tcPr marL="37681" marR="37681" marT="37681" marB="3768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2015</a:t>
                      </a:r>
                      <a:endParaRPr lang="ko-KR" altLang="en-US" sz="1500" b="1" dirty="0"/>
                    </a:p>
                  </a:txBody>
                  <a:tcPr marL="37681" marR="37681" marT="37681" marB="3768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2016</a:t>
                      </a:r>
                      <a:endParaRPr lang="ko-KR" altLang="en-US" sz="1500" b="1" dirty="0"/>
                    </a:p>
                  </a:txBody>
                  <a:tcPr marL="37681" marR="37681" marT="37681" marB="3768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2017</a:t>
                      </a:r>
                      <a:endParaRPr lang="ko-KR" altLang="en-US" sz="1500" b="1" dirty="0"/>
                    </a:p>
                  </a:txBody>
                  <a:tcPr marL="37681" marR="37681" marT="37681" marB="3768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2018</a:t>
                      </a:r>
                      <a:endParaRPr lang="ko-KR" altLang="en-US" sz="1500" b="1" dirty="0"/>
                    </a:p>
                  </a:txBody>
                  <a:tcPr marL="37681" marR="37681" marT="37681" marB="37681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129350"/>
                  </a:ext>
                </a:extLst>
              </a:tr>
              <a:tr h="3377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강수 일수 </a:t>
                      </a:r>
                      <a:r>
                        <a:rPr lang="en-US" altLang="ko-KR" sz="1500" b="1" dirty="0"/>
                        <a:t>(0.1mm)</a:t>
                      </a:r>
                      <a:endParaRPr lang="ko-KR" altLang="en-US" sz="1500" b="1" dirty="0"/>
                    </a:p>
                  </a:txBody>
                  <a:tcPr marL="37681" marR="37681" marT="37681" marB="3768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u="sng" dirty="0"/>
                        <a:t>5</a:t>
                      </a:r>
                      <a:endParaRPr lang="ko-KR" altLang="en-US" sz="1500" i="0" u="sng" dirty="0"/>
                    </a:p>
                  </a:txBody>
                  <a:tcPr marL="37681" marR="37681" marT="37681" marB="3768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u="none" dirty="0"/>
                        <a:t>4</a:t>
                      </a:r>
                      <a:endParaRPr lang="ko-KR" altLang="en-US" sz="1500" i="0" u="none" dirty="0"/>
                    </a:p>
                  </a:txBody>
                  <a:tcPr marL="37681" marR="37681" marT="37681" marB="3768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u="none" dirty="0"/>
                        <a:t>3</a:t>
                      </a:r>
                      <a:endParaRPr lang="ko-KR" altLang="en-US" sz="1500" i="0" u="none" dirty="0"/>
                    </a:p>
                  </a:txBody>
                  <a:tcPr marL="37681" marR="37681" marT="37681" marB="3768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u="none" dirty="0"/>
                        <a:t>1</a:t>
                      </a:r>
                      <a:endParaRPr lang="ko-KR" altLang="en-US" sz="1500" i="0" u="none" dirty="0"/>
                    </a:p>
                  </a:txBody>
                  <a:tcPr marL="37681" marR="37681" marT="37681" marB="3768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u="none" dirty="0"/>
                        <a:t>4</a:t>
                      </a:r>
                      <a:endParaRPr lang="ko-KR" altLang="en-US" sz="1500" i="0" u="none" dirty="0"/>
                    </a:p>
                  </a:txBody>
                  <a:tcPr marL="37681" marR="37681" marT="37681" marB="3768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u="none" dirty="0">
                          <a:solidFill>
                            <a:srgbClr val="FF0000"/>
                          </a:solidFill>
                        </a:rPr>
                        <a:t>9</a:t>
                      </a:r>
                      <a:endParaRPr lang="ko-KR" altLang="en-US" sz="1500" b="1" i="0" u="none" dirty="0">
                        <a:solidFill>
                          <a:srgbClr val="FF0000"/>
                        </a:solidFill>
                      </a:endParaRPr>
                    </a:p>
                  </a:txBody>
                  <a:tcPr marL="37681" marR="37681" marT="37681" marB="37681" anchor="ctr"/>
                </a:tc>
                <a:extLst>
                  <a:ext uri="{0D108BD9-81ED-4DB2-BD59-A6C34878D82A}">
                    <a16:rowId xmlns:a16="http://schemas.microsoft.com/office/drawing/2014/main" val="458178812"/>
                  </a:ext>
                </a:extLst>
              </a:tr>
              <a:tr h="3377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강수 일수 </a:t>
                      </a:r>
                      <a:r>
                        <a:rPr lang="en-US" altLang="ko-KR" sz="1500" b="1" dirty="0"/>
                        <a:t>(1.0mm)</a:t>
                      </a:r>
                      <a:endParaRPr lang="ko-KR" altLang="en-US" sz="1500" b="1" dirty="0"/>
                    </a:p>
                  </a:txBody>
                  <a:tcPr marL="37681" marR="37681" marT="37681" marB="3768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u="sng" dirty="0"/>
                        <a:t>4</a:t>
                      </a:r>
                      <a:endParaRPr lang="ko-KR" altLang="en-US" sz="1500" i="0" u="sng" dirty="0"/>
                    </a:p>
                  </a:txBody>
                  <a:tcPr marL="37681" marR="37681" marT="37681" marB="3768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u="none" dirty="0"/>
                        <a:t>2</a:t>
                      </a:r>
                      <a:endParaRPr lang="ko-KR" altLang="en-US" sz="1500" i="0" u="none" dirty="0"/>
                    </a:p>
                  </a:txBody>
                  <a:tcPr marL="37681" marR="37681" marT="37681" marB="3768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u="none" dirty="0"/>
                        <a:t>2</a:t>
                      </a:r>
                      <a:endParaRPr lang="ko-KR" altLang="en-US" sz="1500" i="0" u="none" dirty="0"/>
                    </a:p>
                  </a:txBody>
                  <a:tcPr marL="37681" marR="37681" marT="37681" marB="3768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u="none" dirty="0"/>
                        <a:t>1</a:t>
                      </a:r>
                      <a:endParaRPr lang="ko-KR" altLang="en-US" sz="1500" i="0" u="none" dirty="0"/>
                    </a:p>
                  </a:txBody>
                  <a:tcPr marL="37681" marR="37681" marT="37681" marB="3768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u="none" dirty="0"/>
                        <a:t>2</a:t>
                      </a:r>
                      <a:endParaRPr lang="ko-KR" altLang="en-US" sz="1500" i="0" u="none" dirty="0"/>
                    </a:p>
                  </a:txBody>
                  <a:tcPr marL="37681" marR="37681" marT="37681" marB="3768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u="none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ko-KR" altLang="en-US" sz="1500" b="1" i="0" u="none" dirty="0">
                        <a:solidFill>
                          <a:srgbClr val="FF0000"/>
                        </a:solidFill>
                      </a:endParaRPr>
                    </a:p>
                  </a:txBody>
                  <a:tcPr marL="37681" marR="37681" marT="37681" marB="37681" anchor="ctr"/>
                </a:tc>
                <a:extLst>
                  <a:ext uri="{0D108BD9-81ED-4DB2-BD59-A6C34878D82A}">
                    <a16:rowId xmlns:a16="http://schemas.microsoft.com/office/drawing/2014/main" val="3801150508"/>
                  </a:ext>
                </a:extLst>
              </a:tr>
              <a:tr h="3377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/>
                        <a:t>전운량</a:t>
                      </a:r>
                      <a:r>
                        <a:rPr lang="ko-KR" altLang="en-US" sz="1500" b="1" dirty="0"/>
                        <a:t> </a:t>
                      </a:r>
                      <a:r>
                        <a:rPr lang="en-US" altLang="ko-KR" sz="1500" b="1" dirty="0"/>
                        <a:t>6 </a:t>
                      </a:r>
                      <a:r>
                        <a:rPr lang="ko-KR" altLang="en-US" sz="1500" b="1" dirty="0"/>
                        <a:t>이상</a:t>
                      </a:r>
                    </a:p>
                  </a:txBody>
                  <a:tcPr marL="37681" marR="37681" marT="37681" marB="3768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u="none" dirty="0"/>
                        <a:t>213</a:t>
                      </a:r>
                      <a:endParaRPr lang="ko-KR" altLang="en-US" sz="1500" i="0" u="none" dirty="0"/>
                    </a:p>
                  </a:txBody>
                  <a:tcPr marL="37681" marR="37681" marT="37681" marB="3768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u="sng" dirty="0"/>
                        <a:t>250</a:t>
                      </a:r>
                      <a:endParaRPr lang="ko-KR" altLang="en-US" sz="1500" i="0" u="sng" dirty="0"/>
                    </a:p>
                  </a:txBody>
                  <a:tcPr marL="37681" marR="37681" marT="37681" marB="3768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u="none" dirty="0"/>
                        <a:t>138</a:t>
                      </a:r>
                      <a:endParaRPr lang="ko-KR" altLang="en-US" sz="1500" i="0" u="none" dirty="0"/>
                    </a:p>
                  </a:txBody>
                  <a:tcPr marL="37681" marR="37681" marT="37681" marB="3768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u="none" dirty="0"/>
                        <a:t>242</a:t>
                      </a:r>
                      <a:endParaRPr lang="ko-KR" altLang="en-US" sz="1500" i="0" u="none" dirty="0"/>
                    </a:p>
                  </a:txBody>
                  <a:tcPr marL="37681" marR="37681" marT="37681" marB="3768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u="none" dirty="0"/>
                        <a:t>232</a:t>
                      </a:r>
                      <a:endParaRPr lang="ko-KR" altLang="en-US" sz="1500" i="0" u="none" dirty="0"/>
                    </a:p>
                  </a:txBody>
                  <a:tcPr marL="37681" marR="37681" marT="37681" marB="3768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u="none" dirty="0">
                          <a:solidFill>
                            <a:srgbClr val="FF0000"/>
                          </a:solidFill>
                        </a:rPr>
                        <a:t>362</a:t>
                      </a:r>
                      <a:endParaRPr lang="ko-KR" altLang="en-US" sz="1500" b="1" i="0" u="none" dirty="0">
                        <a:solidFill>
                          <a:srgbClr val="FF0000"/>
                        </a:solidFill>
                      </a:endParaRPr>
                    </a:p>
                  </a:txBody>
                  <a:tcPr marL="37681" marR="37681" marT="37681" marB="37681" anchor="ctr"/>
                </a:tc>
                <a:extLst>
                  <a:ext uri="{0D108BD9-81ED-4DB2-BD59-A6C34878D82A}">
                    <a16:rowId xmlns:a16="http://schemas.microsoft.com/office/drawing/2014/main" val="2450210089"/>
                  </a:ext>
                </a:extLst>
              </a:tr>
              <a:tr h="3377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/>
                        <a:t>중하층운량</a:t>
                      </a:r>
                      <a:r>
                        <a:rPr lang="ko-KR" altLang="en-US" sz="1500" b="1" dirty="0"/>
                        <a:t> </a:t>
                      </a:r>
                      <a:r>
                        <a:rPr lang="en-US" altLang="ko-KR" sz="1500" b="1" dirty="0"/>
                        <a:t>6</a:t>
                      </a:r>
                      <a:r>
                        <a:rPr lang="en-US" altLang="ko-KR" sz="1500" b="1" baseline="0" dirty="0"/>
                        <a:t> </a:t>
                      </a:r>
                      <a:r>
                        <a:rPr lang="ko-KR" altLang="en-US" sz="1500" b="1" baseline="0" dirty="0"/>
                        <a:t>이상</a:t>
                      </a:r>
                      <a:endParaRPr lang="ko-KR" altLang="en-US" sz="1500" b="1" dirty="0"/>
                    </a:p>
                  </a:txBody>
                  <a:tcPr marL="37681" marR="37681" marT="37681" marB="3768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u="none" dirty="0"/>
                        <a:t>155</a:t>
                      </a:r>
                      <a:endParaRPr lang="ko-KR" altLang="en-US" sz="1500" i="0" u="none" dirty="0"/>
                    </a:p>
                  </a:txBody>
                  <a:tcPr marL="37681" marR="37681" marT="37681" marB="3768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u="sng" dirty="0"/>
                        <a:t>166</a:t>
                      </a:r>
                      <a:endParaRPr lang="ko-KR" altLang="en-US" sz="1500" i="0" u="sng" dirty="0"/>
                    </a:p>
                  </a:txBody>
                  <a:tcPr marL="37681" marR="37681" marT="37681" marB="3768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u="none" dirty="0"/>
                        <a:t>86</a:t>
                      </a:r>
                      <a:endParaRPr lang="ko-KR" altLang="en-US" sz="1500" i="0" u="none" dirty="0"/>
                    </a:p>
                  </a:txBody>
                  <a:tcPr marL="37681" marR="37681" marT="37681" marB="3768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u="none" dirty="0"/>
                        <a:t>115</a:t>
                      </a:r>
                      <a:endParaRPr lang="ko-KR" altLang="en-US" sz="1500" i="0" u="none" dirty="0"/>
                    </a:p>
                  </a:txBody>
                  <a:tcPr marL="37681" marR="37681" marT="37681" marB="3768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u="none" dirty="0"/>
                        <a:t>123</a:t>
                      </a:r>
                      <a:endParaRPr lang="ko-KR" altLang="en-US" sz="1500" i="0" u="none" dirty="0"/>
                    </a:p>
                  </a:txBody>
                  <a:tcPr marL="37681" marR="37681" marT="37681" marB="3768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u="none" dirty="0">
                          <a:solidFill>
                            <a:srgbClr val="FF0000"/>
                          </a:solidFill>
                        </a:rPr>
                        <a:t>321</a:t>
                      </a:r>
                      <a:endParaRPr lang="ko-KR" altLang="en-US" sz="1500" b="1" i="0" u="none" dirty="0">
                        <a:solidFill>
                          <a:srgbClr val="FF0000"/>
                        </a:solidFill>
                      </a:endParaRPr>
                    </a:p>
                  </a:txBody>
                  <a:tcPr marL="37681" marR="37681" marT="37681" marB="37681" anchor="ctr"/>
                </a:tc>
                <a:extLst>
                  <a:ext uri="{0D108BD9-81ED-4DB2-BD59-A6C34878D82A}">
                    <a16:rowId xmlns:a16="http://schemas.microsoft.com/office/drawing/2014/main" val="3923261582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285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/>
          <p:cNvSpPr/>
          <p:nvPr/>
        </p:nvSpPr>
        <p:spPr>
          <a:xfrm>
            <a:off x="2129391" y="142153"/>
            <a:ext cx="71974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i="1" kern="0" dirty="0">
                <a:solidFill>
                  <a:srgbClr val="78808D"/>
                </a:solidFill>
              </a:rPr>
              <a:t>PV </a:t>
            </a:r>
            <a:r>
              <a:rPr lang="ko-KR" altLang="en-US" sz="3600" b="1" i="1" kern="0" dirty="0">
                <a:solidFill>
                  <a:srgbClr val="78808D"/>
                </a:solidFill>
              </a:rPr>
              <a:t>예측 모델 타당성 분석</a:t>
            </a:r>
            <a:endParaRPr lang="en-US" altLang="ko-KR" sz="3600" b="1" i="1" kern="0" dirty="0">
              <a:solidFill>
                <a:srgbClr val="78808D"/>
              </a:solidFill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373022" y="1262244"/>
            <a:ext cx="11433532" cy="352286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직사각형 128"/>
          <p:cNvSpPr/>
          <p:nvPr/>
        </p:nvSpPr>
        <p:spPr>
          <a:xfrm>
            <a:off x="3875244" y="1050093"/>
            <a:ext cx="4429089" cy="396526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예측 그래프</a:t>
            </a:r>
            <a:endParaRPr lang="en-US" altLang="ko-KR" b="1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" r="1105"/>
          <a:stretch/>
        </p:blipFill>
        <p:spPr>
          <a:xfrm>
            <a:off x="373022" y="1484163"/>
            <a:ext cx="11389200" cy="3196128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373022" y="4893695"/>
            <a:ext cx="2741654" cy="1840479"/>
            <a:chOff x="373022" y="4893695"/>
            <a:chExt cx="2741654" cy="1840479"/>
          </a:xfrm>
        </p:grpSpPr>
        <p:sp>
          <p:nvSpPr>
            <p:cNvPr id="22" name="직사각형 21"/>
            <p:cNvSpPr/>
            <p:nvPr/>
          </p:nvSpPr>
          <p:spPr>
            <a:xfrm>
              <a:off x="373022" y="5092748"/>
              <a:ext cx="2741654" cy="1641426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87657" y="4893695"/>
              <a:ext cx="1827409" cy="398106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예측 결과</a:t>
              </a:r>
              <a:endParaRPr lang="en-US" altLang="ko-KR" b="1" dirty="0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496280" y="4645612"/>
            <a:ext cx="127096" cy="568463"/>
            <a:chOff x="696866" y="4234427"/>
            <a:chExt cx="127096" cy="568463"/>
          </a:xfrm>
        </p:grpSpPr>
        <p:sp>
          <p:nvSpPr>
            <p:cNvPr id="26" name="타원 25"/>
            <p:cNvSpPr/>
            <p:nvPr/>
          </p:nvSpPr>
          <p:spPr>
            <a:xfrm>
              <a:off x="696866" y="4234427"/>
              <a:ext cx="127096" cy="127096"/>
            </a:xfrm>
            <a:prstGeom prst="ellipse">
              <a:avLst/>
            </a:prstGeom>
            <a:solidFill>
              <a:srgbClr val="A6A6A6"/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/>
            <p:cNvCxnSpPr>
              <a:stCxn id="28" idx="0"/>
              <a:endCxn id="26" idx="4"/>
            </p:cNvCxnSpPr>
            <p:nvPr/>
          </p:nvCxnSpPr>
          <p:spPr>
            <a:xfrm flipV="1">
              <a:off x="760414" y="4361523"/>
              <a:ext cx="0" cy="314271"/>
            </a:xfrm>
            <a:prstGeom prst="lin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8" name="타원 27"/>
            <p:cNvSpPr/>
            <p:nvPr/>
          </p:nvSpPr>
          <p:spPr>
            <a:xfrm>
              <a:off x="696866" y="4675794"/>
              <a:ext cx="127096" cy="127096"/>
            </a:xfrm>
            <a:prstGeom prst="ellipse">
              <a:avLst/>
            </a:prstGeom>
            <a:solidFill>
              <a:srgbClr val="A6A6A6"/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645553" y="5475475"/>
            <a:ext cx="211666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- MAE: 17.15</a:t>
            </a:r>
          </a:p>
          <a:p>
            <a:pPr>
              <a:lnSpc>
                <a:spcPct val="150000"/>
              </a:lnSpc>
            </a:pPr>
            <a:r>
              <a:rPr lang="en-US" altLang="ko-KR" b="1" dirty="0"/>
              <a:t>- RMSE: 32.22</a:t>
            </a:r>
            <a:endParaRPr lang="ko-KR" altLang="en-US" b="1" dirty="0"/>
          </a:p>
        </p:txBody>
      </p:sp>
      <p:grpSp>
        <p:nvGrpSpPr>
          <p:cNvPr id="31" name="그룹 30"/>
          <p:cNvGrpSpPr/>
          <p:nvPr/>
        </p:nvGrpSpPr>
        <p:grpSpPr>
          <a:xfrm>
            <a:off x="3529310" y="4893695"/>
            <a:ext cx="4585989" cy="1840479"/>
            <a:chOff x="373021" y="4893695"/>
            <a:chExt cx="4585989" cy="1840479"/>
          </a:xfrm>
        </p:grpSpPr>
        <p:sp>
          <p:nvSpPr>
            <p:cNvPr id="32" name="직사각형 31"/>
            <p:cNvSpPr/>
            <p:nvPr/>
          </p:nvSpPr>
          <p:spPr>
            <a:xfrm>
              <a:off x="373021" y="5092748"/>
              <a:ext cx="4585989" cy="1641426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787657" y="4893695"/>
              <a:ext cx="3790354" cy="398106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예측 결과 </a:t>
              </a:r>
              <a:r>
                <a:rPr lang="en-US" altLang="ko-KR" b="1" dirty="0"/>
                <a:t>(2018</a:t>
              </a:r>
              <a:r>
                <a:rPr lang="ko-KR" altLang="en-US" b="1" dirty="0"/>
                <a:t>년도 사용 경우</a:t>
              </a:r>
              <a:r>
                <a:rPr lang="en-US" altLang="ko-KR" b="1" dirty="0"/>
                <a:t>)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680073" y="4664585"/>
            <a:ext cx="127096" cy="568463"/>
            <a:chOff x="696866" y="4234427"/>
            <a:chExt cx="127096" cy="568463"/>
          </a:xfrm>
        </p:grpSpPr>
        <p:sp>
          <p:nvSpPr>
            <p:cNvPr id="37" name="타원 36"/>
            <p:cNvSpPr/>
            <p:nvPr/>
          </p:nvSpPr>
          <p:spPr>
            <a:xfrm>
              <a:off x="696866" y="4234427"/>
              <a:ext cx="127096" cy="127096"/>
            </a:xfrm>
            <a:prstGeom prst="ellipse">
              <a:avLst/>
            </a:prstGeom>
            <a:solidFill>
              <a:srgbClr val="A6A6A6"/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8" name="직선 연결선 37"/>
            <p:cNvCxnSpPr>
              <a:stCxn id="39" idx="0"/>
              <a:endCxn id="37" idx="4"/>
            </p:cNvCxnSpPr>
            <p:nvPr/>
          </p:nvCxnSpPr>
          <p:spPr>
            <a:xfrm flipV="1">
              <a:off x="760414" y="4361523"/>
              <a:ext cx="0" cy="314271"/>
            </a:xfrm>
            <a:prstGeom prst="lin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9" name="타원 38"/>
            <p:cNvSpPr/>
            <p:nvPr/>
          </p:nvSpPr>
          <p:spPr>
            <a:xfrm>
              <a:off x="696866" y="4675794"/>
              <a:ext cx="127096" cy="127096"/>
            </a:xfrm>
            <a:prstGeom prst="ellipse">
              <a:avLst/>
            </a:prstGeom>
            <a:solidFill>
              <a:srgbClr val="A6A6A6"/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4765131" y="5471804"/>
            <a:ext cx="2116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- MAE: 10.23</a:t>
            </a:r>
          </a:p>
          <a:p>
            <a:pPr>
              <a:lnSpc>
                <a:spcPct val="150000"/>
              </a:lnSpc>
            </a:pPr>
            <a:r>
              <a:rPr lang="en-US" altLang="ko-KR" b="1" dirty="0"/>
              <a:t>- RMSE: 18.39</a:t>
            </a:r>
            <a:endParaRPr lang="ko-KR" altLang="en-US" b="1" dirty="0"/>
          </a:p>
        </p:txBody>
      </p:sp>
      <p:grpSp>
        <p:nvGrpSpPr>
          <p:cNvPr id="41" name="그룹 40"/>
          <p:cNvGrpSpPr/>
          <p:nvPr/>
        </p:nvGrpSpPr>
        <p:grpSpPr>
          <a:xfrm>
            <a:off x="8554996" y="4893695"/>
            <a:ext cx="3251557" cy="1840479"/>
            <a:chOff x="373021" y="4893695"/>
            <a:chExt cx="3251557" cy="1840479"/>
          </a:xfrm>
        </p:grpSpPr>
        <p:sp>
          <p:nvSpPr>
            <p:cNvPr id="42" name="직사각형 41"/>
            <p:cNvSpPr/>
            <p:nvPr/>
          </p:nvSpPr>
          <p:spPr>
            <a:xfrm>
              <a:off x="373021" y="5092748"/>
              <a:ext cx="3251557" cy="1641426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1082932" y="4893695"/>
              <a:ext cx="1827409" cy="398106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4</a:t>
              </a:r>
              <a:r>
                <a:rPr lang="ko-KR" altLang="en-US" b="1" dirty="0"/>
                <a:t>주 기준 합계</a:t>
              </a:r>
              <a:endParaRPr lang="en-US" altLang="ko-KR" b="1" dirty="0"/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8678255" y="4645612"/>
            <a:ext cx="127096" cy="568463"/>
            <a:chOff x="696866" y="4234427"/>
            <a:chExt cx="127096" cy="568463"/>
          </a:xfrm>
        </p:grpSpPr>
        <p:sp>
          <p:nvSpPr>
            <p:cNvPr id="45" name="타원 44"/>
            <p:cNvSpPr/>
            <p:nvPr/>
          </p:nvSpPr>
          <p:spPr>
            <a:xfrm>
              <a:off x="696866" y="4234427"/>
              <a:ext cx="127096" cy="127096"/>
            </a:xfrm>
            <a:prstGeom prst="ellipse">
              <a:avLst/>
            </a:prstGeom>
            <a:solidFill>
              <a:srgbClr val="A6A6A6"/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6" name="직선 연결선 45"/>
            <p:cNvCxnSpPr>
              <a:stCxn id="47" idx="0"/>
              <a:endCxn id="45" idx="4"/>
            </p:cNvCxnSpPr>
            <p:nvPr/>
          </p:nvCxnSpPr>
          <p:spPr>
            <a:xfrm flipV="1">
              <a:off x="760414" y="4361523"/>
              <a:ext cx="0" cy="314271"/>
            </a:xfrm>
            <a:prstGeom prst="lin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7" name="타원 46"/>
            <p:cNvSpPr/>
            <p:nvPr/>
          </p:nvSpPr>
          <p:spPr>
            <a:xfrm>
              <a:off x="696866" y="4675794"/>
              <a:ext cx="127096" cy="127096"/>
            </a:xfrm>
            <a:prstGeom prst="ellipse">
              <a:avLst/>
            </a:prstGeom>
            <a:solidFill>
              <a:srgbClr val="A6A6A6"/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8984706" y="5471804"/>
            <a:ext cx="2898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- </a:t>
            </a:r>
            <a:r>
              <a:rPr lang="ko-KR" altLang="en-US" b="1" dirty="0"/>
              <a:t>실제 값</a:t>
            </a:r>
            <a:r>
              <a:rPr lang="en-US" altLang="ko-KR" b="1" dirty="0"/>
              <a:t>: 22617.76</a:t>
            </a:r>
          </a:p>
          <a:p>
            <a:pPr>
              <a:lnSpc>
                <a:spcPct val="150000"/>
              </a:lnSpc>
            </a:pPr>
            <a:r>
              <a:rPr lang="en-US" altLang="ko-KR" b="1" dirty="0"/>
              <a:t>- </a:t>
            </a:r>
            <a:r>
              <a:rPr lang="ko-KR" altLang="en-US" b="1" dirty="0"/>
              <a:t>예측 값</a:t>
            </a:r>
            <a:r>
              <a:rPr lang="en-US" altLang="ko-KR" b="1" dirty="0"/>
              <a:t>: 24014.48</a:t>
            </a:r>
            <a:endParaRPr lang="ko-KR" altLang="en-US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059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399" y="1411936"/>
            <a:ext cx="3415339" cy="258009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628" y="1385579"/>
            <a:ext cx="3369572" cy="2568655"/>
          </a:xfrm>
          <a:prstGeom prst="rect">
            <a:avLst/>
          </a:prstGeom>
        </p:spPr>
      </p:pic>
      <p:sp>
        <p:nvSpPr>
          <p:cNvPr id="99" name="직사각형 98"/>
          <p:cNvSpPr/>
          <p:nvPr/>
        </p:nvSpPr>
        <p:spPr>
          <a:xfrm>
            <a:off x="1140695" y="142153"/>
            <a:ext cx="91748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i="1" kern="0">
                <a:solidFill>
                  <a:srgbClr val="78808D"/>
                </a:solidFill>
              </a:rPr>
              <a:t>전력 사용량</a:t>
            </a:r>
            <a:r>
              <a:rPr lang="en-US" altLang="ko-KR" sz="3600" b="1" i="1" kern="0" dirty="0">
                <a:solidFill>
                  <a:srgbClr val="78808D"/>
                </a:solidFill>
              </a:rPr>
              <a:t> </a:t>
            </a:r>
            <a:r>
              <a:rPr lang="ko-KR" altLang="en-US" sz="3600" b="1" i="1" kern="0" dirty="0">
                <a:solidFill>
                  <a:srgbClr val="78808D"/>
                </a:solidFill>
              </a:rPr>
              <a:t>예측 모델 타당성 분석</a:t>
            </a:r>
            <a:endParaRPr lang="en-US" altLang="ko-KR" sz="3600" b="1" i="1" kern="0" dirty="0">
              <a:solidFill>
                <a:srgbClr val="78808D"/>
              </a:solidFill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373022" y="1262243"/>
            <a:ext cx="11433532" cy="5395732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직사각형 128"/>
          <p:cNvSpPr/>
          <p:nvPr/>
        </p:nvSpPr>
        <p:spPr>
          <a:xfrm>
            <a:off x="3875244" y="1050093"/>
            <a:ext cx="4429089" cy="396526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특징 추출</a:t>
            </a:r>
            <a:endParaRPr lang="en-US" altLang="ko-KR" b="1" dirty="0"/>
          </a:p>
        </p:txBody>
      </p:sp>
      <p:sp>
        <p:nvSpPr>
          <p:cNvPr id="2" name="직사각형 1"/>
          <p:cNvSpPr/>
          <p:nvPr/>
        </p:nvSpPr>
        <p:spPr>
          <a:xfrm>
            <a:off x="734656" y="165921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endParaRPr lang="en-US" altLang="ko-KR" b="1" dirty="0"/>
          </a:p>
        </p:txBody>
      </p:sp>
      <p:grpSp>
        <p:nvGrpSpPr>
          <p:cNvPr id="6" name="그룹 5"/>
          <p:cNvGrpSpPr/>
          <p:nvPr/>
        </p:nvGrpSpPr>
        <p:grpSpPr>
          <a:xfrm>
            <a:off x="945494" y="1544217"/>
            <a:ext cx="6096000" cy="2484863"/>
            <a:chOff x="2315806" y="2427128"/>
            <a:chExt cx="6096000" cy="2484863"/>
          </a:xfrm>
        </p:grpSpPr>
        <p:sp>
          <p:nvSpPr>
            <p:cNvPr id="12" name="직사각형 11"/>
            <p:cNvSpPr/>
            <p:nvPr/>
          </p:nvSpPr>
          <p:spPr>
            <a:xfrm>
              <a:off x="2315806" y="2465167"/>
              <a:ext cx="6096000" cy="2446824"/>
            </a:xfrm>
            <a:prstGeom prst="rect">
              <a:avLst/>
            </a:prstGeom>
          </p:spPr>
          <p:txBody>
            <a:bodyPr numCol="2">
              <a:spAutoFit/>
            </a:bodyPr>
            <a:lstStyle/>
            <a:p>
              <a:pPr lvl="1"/>
              <a:endParaRPr lang="en-US" altLang="ko-KR" b="1" dirty="0"/>
            </a:p>
            <a:p>
              <a:pPr marL="800100" lvl="1" indent="-342900">
                <a:lnSpc>
                  <a:spcPct val="150000"/>
                </a:lnSpc>
                <a:buFont typeface="+mj-ea"/>
                <a:buAutoNum type="circleNumDbPlain"/>
              </a:pPr>
              <a:r>
                <a:rPr lang="en-US" altLang="ko-KR" b="1" dirty="0"/>
                <a:t>Kurtosis</a:t>
              </a:r>
            </a:p>
            <a:p>
              <a:pPr marL="800100" lvl="1" indent="-342900">
                <a:lnSpc>
                  <a:spcPct val="150000"/>
                </a:lnSpc>
                <a:buFont typeface="+mj-ea"/>
                <a:buAutoNum type="circleNumDbPlain"/>
              </a:pPr>
              <a:r>
                <a:rPr lang="en-US" altLang="ko-KR" b="1" dirty="0"/>
                <a:t>Max</a:t>
              </a:r>
            </a:p>
            <a:p>
              <a:pPr marL="800100" lvl="1" indent="-342900">
                <a:lnSpc>
                  <a:spcPct val="150000"/>
                </a:lnSpc>
                <a:buFont typeface="+mj-ea"/>
                <a:buAutoNum type="circleNumDbPlain"/>
              </a:pPr>
              <a:r>
                <a:rPr lang="en-US" altLang="ko-KR" b="1" dirty="0"/>
                <a:t>Mean</a:t>
              </a:r>
            </a:p>
            <a:p>
              <a:pPr marL="800100" lvl="1" indent="-342900">
                <a:lnSpc>
                  <a:spcPct val="150000"/>
                </a:lnSpc>
                <a:buFont typeface="+mj-ea"/>
                <a:buAutoNum type="circleNumDbPlain"/>
              </a:pPr>
              <a:r>
                <a:rPr lang="en-US" altLang="ko-KR" b="1" dirty="0"/>
                <a:t>Auto-correlation</a:t>
              </a:r>
            </a:p>
            <a:p>
              <a:pPr marL="800100" lvl="1" indent="-342900">
                <a:lnSpc>
                  <a:spcPct val="150000"/>
                </a:lnSpc>
                <a:buFont typeface="+mj-ea"/>
                <a:buAutoNum type="circleNumDbPlain"/>
              </a:pPr>
              <a:r>
                <a:rPr lang="en-US" altLang="ko-KR" b="1" dirty="0"/>
                <a:t>Skewness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836093" y="2427128"/>
              <a:ext cx="8242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/>
                <a:t>- </a:t>
              </a:r>
              <a:r>
                <a:rPr lang="ko-KR" altLang="en-US" b="1" dirty="0"/>
                <a:t>특징</a:t>
              </a:r>
              <a:endParaRPr lang="ko-KR" altLang="en-US" dirty="0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4202" y="4060516"/>
            <a:ext cx="3381574" cy="255872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8249" y="4103927"/>
            <a:ext cx="3211150" cy="243169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2262" y="4111615"/>
            <a:ext cx="3224310" cy="242677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625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/>
          <p:cNvSpPr/>
          <p:nvPr/>
        </p:nvSpPr>
        <p:spPr>
          <a:xfrm>
            <a:off x="1540745" y="142153"/>
            <a:ext cx="83747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i="1" kern="0" dirty="0">
                <a:solidFill>
                  <a:srgbClr val="78808D"/>
                </a:solidFill>
              </a:rPr>
              <a:t>전력 사용량 예측 모델 타당성 분석</a:t>
            </a:r>
            <a:endParaRPr lang="en-US" altLang="ko-KR" sz="3600" b="1" i="1" kern="0" dirty="0">
              <a:solidFill>
                <a:srgbClr val="78808D"/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753774" y="1197949"/>
            <a:ext cx="381249" cy="1783913"/>
          </a:xfrm>
          <a:prstGeom prst="rect">
            <a:avLst/>
          </a:prstGeom>
          <a:solidFill>
            <a:srgbClr val="A6A6A6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X</a:t>
            </a:r>
          </a:p>
          <a:p>
            <a:pPr algn="ctr"/>
            <a:r>
              <a:rPr lang="en-US" altLang="ko-KR" b="1" dirty="0"/>
              <a:t>GB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135023" y="1197950"/>
            <a:ext cx="5480488" cy="5508188"/>
            <a:chOff x="839748" y="1262244"/>
            <a:chExt cx="5480488" cy="5508188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" t="10807" r="9796" b="6357"/>
            <a:stretch/>
          </p:blipFill>
          <p:spPr>
            <a:xfrm>
              <a:off x="1014084" y="1343076"/>
              <a:ext cx="5011044" cy="1655181"/>
            </a:xfrm>
            <a:prstGeom prst="rect">
              <a:avLst/>
            </a:prstGeom>
          </p:spPr>
        </p:pic>
        <p:sp>
          <p:nvSpPr>
            <p:cNvPr id="128" name="직사각형 127"/>
            <p:cNvSpPr/>
            <p:nvPr/>
          </p:nvSpPr>
          <p:spPr>
            <a:xfrm>
              <a:off x="839748" y="1262244"/>
              <a:ext cx="5475327" cy="1783913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36" t="9626" r="9189" b="6410"/>
            <a:stretch/>
          </p:blipFill>
          <p:spPr>
            <a:xfrm>
              <a:off x="1109333" y="3179507"/>
              <a:ext cx="4959853" cy="1677706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34" t="11614" r="9596" b="8302"/>
            <a:stretch/>
          </p:blipFill>
          <p:spPr>
            <a:xfrm>
              <a:off x="1109333" y="5074603"/>
              <a:ext cx="4929517" cy="1600197"/>
            </a:xfrm>
            <a:prstGeom prst="rect">
              <a:avLst/>
            </a:prstGeom>
          </p:spPr>
        </p:pic>
        <p:sp>
          <p:nvSpPr>
            <p:cNvPr id="36" name="직사각형 35"/>
            <p:cNvSpPr/>
            <p:nvPr/>
          </p:nvSpPr>
          <p:spPr>
            <a:xfrm>
              <a:off x="839748" y="3129144"/>
              <a:ext cx="5480488" cy="1783913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839748" y="4986519"/>
              <a:ext cx="5480488" cy="1783913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766185" y="3064849"/>
            <a:ext cx="381249" cy="1783913"/>
          </a:xfrm>
          <a:prstGeom prst="rect">
            <a:avLst/>
          </a:prstGeom>
          <a:solidFill>
            <a:srgbClr val="A6A6A6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LGBM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766185" y="4922225"/>
            <a:ext cx="381249" cy="1783913"/>
          </a:xfrm>
          <a:prstGeom prst="rect">
            <a:avLst/>
          </a:prstGeom>
          <a:solidFill>
            <a:srgbClr val="A6A6A6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CGB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6422355" y="1196843"/>
            <a:ext cx="4612673" cy="1784482"/>
            <a:chOff x="6422355" y="1261137"/>
            <a:chExt cx="4612673" cy="1784482"/>
          </a:xfrm>
        </p:grpSpPr>
        <p:sp>
          <p:nvSpPr>
            <p:cNvPr id="42" name="직사각형 41"/>
            <p:cNvSpPr/>
            <p:nvPr/>
          </p:nvSpPr>
          <p:spPr>
            <a:xfrm>
              <a:off x="7783471" y="1261137"/>
              <a:ext cx="3251557" cy="1784482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7397131" y="1261137"/>
              <a:ext cx="381249" cy="1783913"/>
            </a:xfrm>
            <a:prstGeom prst="rect">
              <a:avLst/>
            </a:prstGeom>
            <a:solidFill>
              <a:srgbClr val="A6A6A6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결과</a:t>
              </a:r>
              <a:endParaRPr lang="en-US" altLang="ko-KR" b="1" dirty="0"/>
            </a:p>
          </p:txBody>
        </p:sp>
        <p:grpSp>
          <p:nvGrpSpPr>
            <p:cNvPr id="44" name="그룹 43"/>
            <p:cNvGrpSpPr/>
            <p:nvPr/>
          </p:nvGrpSpPr>
          <p:grpSpPr>
            <a:xfrm rot="5400000">
              <a:off x="6957354" y="811121"/>
              <a:ext cx="127116" cy="1197113"/>
              <a:chOff x="696866" y="3605777"/>
              <a:chExt cx="127116" cy="1197113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696886" y="3605777"/>
                <a:ext cx="127096" cy="12709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6" name="직선 연결선 45"/>
              <p:cNvCxnSpPr>
                <a:stCxn id="47" idx="0"/>
                <a:endCxn id="45" idx="4"/>
              </p:cNvCxnSpPr>
              <p:nvPr/>
            </p:nvCxnSpPr>
            <p:spPr>
              <a:xfrm rot="16200000">
                <a:off x="288964" y="4204323"/>
                <a:ext cx="942921" cy="20"/>
              </a:xfrm>
              <a:prstGeom prst="lin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7" name="타원 46"/>
              <p:cNvSpPr/>
              <p:nvPr/>
            </p:nvSpPr>
            <p:spPr>
              <a:xfrm>
                <a:off x="696866" y="4675794"/>
                <a:ext cx="127096" cy="127096"/>
              </a:xfrm>
              <a:prstGeom prst="ellipse">
                <a:avLst/>
              </a:prstGeom>
              <a:solidFill>
                <a:srgbClr val="A6A6A6"/>
              </a:solidFill>
              <a:ln w="381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8" name="그룹 57"/>
          <p:cNvGrpSpPr/>
          <p:nvPr/>
        </p:nvGrpSpPr>
        <p:grpSpPr>
          <a:xfrm>
            <a:off x="6422355" y="3073268"/>
            <a:ext cx="4612673" cy="1784482"/>
            <a:chOff x="6422355" y="1261137"/>
            <a:chExt cx="4612673" cy="1784482"/>
          </a:xfrm>
        </p:grpSpPr>
        <p:sp>
          <p:nvSpPr>
            <p:cNvPr id="59" name="직사각형 58"/>
            <p:cNvSpPr/>
            <p:nvPr/>
          </p:nvSpPr>
          <p:spPr>
            <a:xfrm>
              <a:off x="7783471" y="1261137"/>
              <a:ext cx="3251557" cy="1784482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7397131" y="1261137"/>
              <a:ext cx="381249" cy="1783913"/>
            </a:xfrm>
            <a:prstGeom prst="rect">
              <a:avLst/>
            </a:prstGeom>
            <a:solidFill>
              <a:srgbClr val="A6A6A6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결과</a:t>
              </a:r>
              <a:endParaRPr lang="en-US" altLang="ko-KR" b="1" dirty="0"/>
            </a:p>
          </p:txBody>
        </p:sp>
        <p:grpSp>
          <p:nvGrpSpPr>
            <p:cNvPr id="61" name="그룹 60"/>
            <p:cNvGrpSpPr/>
            <p:nvPr/>
          </p:nvGrpSpPr>
          <p:grpSpPr>
            <a:xfrm rot="5400000">
              <a:off x="6957354" y="811121"/>
              <a:ext cx="127116" cy="1197113"/>
              <a:chOff x="696866" y="3605777"/>
              <a:chExt cx="127116" cy="1197113"/>
            </a:xfrm>
          </p:grpSpPr>
          <p:sp>
            <p:nvSpPr>
              <p:cNvPr id="62" name="타원 61"/>
              <p:cNvSpPr/>
              <p:nvPr/>
            </p:nvSpPr>
            <p:spPr>
              <a:xfrm>
                <a:off x="696886" y="3605777"/>
                <a:ext cx="127096" cy="12709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3" name="직선 연결선 62"/>
              <p:cNvCxnSpPr>
                <a:stCxn id="64" idx="0"/>
                <a:endCxn id="62" idx="4"/>
              </p:cNvCxnSpPr>
              <p:nvPr/>
            </p:nvCxnSpPr>
            <p:spPr>
              <a:xfrm rot="16200000">
                <a:off x="288964" y="4204323"/>
                <a:ext cx="942921" cy="20"/>
              </a:xfrm>
              <a:prstGeom prst="lin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4" name="타원 63"/>
              <p:cNvSpPr/>
              <p:nvPr/>
            </p:nvSpPr>
            <p:spPr>
              <a:xfrm>
                <a:off x="696866" y="4675794"/>
                <a:ext cx="127096" cy="127096"/>
              </a:xfrm>
              <a:prstGeom prst="ellipse">
                <a:avLst/>
              </a:prstGeom>
              <a:solidFill>
                <a:srgbClr val="A6A6A6"/>
              </a:solidFill>
              <a:ln w="381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5" name="그룹 64"/>
          <p:cNvGrpSpPr/>
          <p:nvPr/>
        </p:nvGrpSpPr>
        <p:grpSpPr>
          <a:xfrm>
            <a:off x="6422355" y="4930643"/>
            <a:ext cx="4612673" cy="1784482"/>
            <a:chOff x="6422355" y="1261137"/>
            <a:chExt cx="4612673" cy="1784482"/>
          </a:xfrm>
        </p:grpSpPr>
        <p:sp>
          <p:nvSpPr>
            <p:cNvPr id="66" name="직사각형 65"/>
            <p:cNvSpPr/>
            <p:nvPr/>
          </p:nvSpPr>
          <p:spPr>
            <a:xfrm>
              <a:off x="7783471" y="1261137"/>
              <a:ext cx="3251557" cy="1784482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7397131" y="1261137"/>
              <a:ext cx="381249" cy="1783913"/>
            </a:xfrm>
            <a:prstGeom prst="rect">
              <a:avLst/>
            </a:prstGeom>
            <a:solidFill>
              <a:srgbClr val="A6A6A6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결과</a:t>
              </a:r>
              <a:endParaRPr lang="en-US" altLang="ko-KR" b="1" dirty="0"/>
            </a:p>
          </p:txBody>
        </p:sp>
        <p:grpSp>
          <p:nvGrpSpPr>
            <p:cNvPr id="68" name="그룹 67"/>
            <p:cNvGrpSpPr/>
            <p:nvPr/>
          </p:nvGrpSpPr>
          <p:grpSpPr>
            <a:xfrm rot="5400000">
              <a:off x="6957354" y="811121"/>
              <a:ext cx="127116" cy="1197113"/>
              <a:chOff x="696866" y="3605777"/>
              <a:chExt cx="127116" cy="1197113"/>
            </a:xfrm>
          </p:grpSpPr>
          <p:sp>
            <p:nvSpPr>
              <p:cNvPr id="69" name="타원 68"/>
              <p:cNvSpPr/>
              <p:nvPr/>
            </p:nvSpPr>
            <p:spPr>
              <a:xfrm>
                <a:off x="696886" y="3605777"/>
                <a:ext cx="127096" cy="12709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0" name="직선 연결선 69"/>
              <p:cNvCxnSpPr>
                <a:stCxn id="71" idx="0"/>
                <a:endCxn id="69" idx="4"/>
              </p:cNvCxnSpPr>
              <p:nvPr/>
            </p:nvCxnSpPr>
            <p:spPr>
              <a:xfrm rot="16200000">
                <a:off x="288964" y="4204323"/>
                <a:ext cx="942921" cy="20"/>
              </a:xfrm>
              <a:prstGeom prst="lin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71" name="타원 70"/>
              <p:cNvSpPr/>
              <p:nvPr/>
            </p:nvSpPr>
            <p:spPr>
              <a:xfrm>
                <a:off x="696866" y="4675794"/>
                <a:ext cx="127096" cy="127096"/>
              </a:xfrm>
              <a:prstGeom prst="ellipse">
                <a:avLst/>
              </a:prstGeom>
              <a:solidFill>
                <a:srgbClr val="A6A6A6"/>
              </a:solidFill>
              <a:ln w="381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72" name="TextBox 71"/>
          <p:cNvSpPr txBox="1"/>
          <p:nvPr/>
        </p:nvSpPr>
        <p:spPr>
          <a:xfrm>
            <a:off x="8132189" y="1506207"/>
            <a:ext cx="4450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- MAE</a:t>
            </a:r>
            <a:r>
              <a:rPr lang="ko-KR" altLang="en-US" b="1" dirty="0"/>
              <a:t>: 3670.53 </a:t>
            </a:r>
            <a:endParaRPr lang="en-US" altLang="ko-KR" b="1" dirty="0"/>
          </a:p>
          <a:p>
            <a:r>
              <a:rPr lang="en-US" altLang="ko-KR" b="1" dirty="0"/>
              <a:t>- MSE</a:t>
            </a:r>
            <a:r>
              <a:rPr lang="ko-KR" altLang="en-US" b="1" dirty="0"/>
              <a:t>: 17348435.42</a:t>
            </a:r>
            <a:endParaRPr lang="en-US" altLang="ko-KR" b="1" dirty="0"/>
          </a:p>
          <a:p>
            <a:r>
              <a:rPr lang="en-US" altLang="ko-KR" b="1" dirty="0"/>
              <a:t>- RMSE</a:t>
            </a:r>
            <a:r>
              <a:rPr lang="ko-KR" altLang="en-US" b="1" dirty="0"/>
              <a:t>: 4165.14 </a:t>
            </a:r>
            <a:endParaRPr lang="en-US" altLang="ko-KR" b="1" dirty="0"/>
          </a:p>
          <a:p>
            <a:r>
              <a:rPr lang="en-US" altLang="ko-KR" b="1" dirty="0"/>
              <a:t>- MAPE</a:t>
            </a:r>
            <a:r>
              <a:rPr lang="ko-KR" altLang="en-US" b="1" dirty="0"/>
              <a:t>: 3.38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8132189" y="3365059"/>
            <a:ext cx="4450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- MAE</a:t>
            </a:r>
            <a:r>
              <a:rPr lang="ko-KR" altLang="en-US" b="1" dirty="0"/>
              <a:t>: 3670.53 </a:t>
            </a:r>
            <a:endParaRPr lang="en-US" altLang="ko-KR" b="1" dirty="0"/>
          </a:p>
          <a:p>
            <a:r>
              <a:rPr lang="en-US" altLang="ko-KR" b="1" dirty="0"/>
              <a:t>- MSE</a:t>
            </a:r>
            <a:r>
              <a:rPr lang="ko-KR" altLang="en-US" b="1" dirty="0"/>
              <a:t>: 17348435.42</a:t>
            </a:r>
            <a:endParaRPr lang="en-US" altLang="ko-KR" b="1" dirty="0"/>
          </a:p>
          <a:p>
            <a:r>
              <a:rPr lang="en-US" altLang="ko-KR" b="1" dirty="0"/>
              <a:t>- RMSE</a:t>
            </a:r>
            <a:r>
              <a:rPr lang="ko-KR" altLang="en-US" b="1" dirty="0"/>
              <a:t>: 4165.14 </a:t>
            </a:r>
            <a:endParaRPr lang="en-US" altLang="ko-KR" b="1" dirty="0"/>
          </a:p>
          <a:p>
            <a:r>
              <a:rPr lang="en-US" altLang="ko-KR" b="1" dirty="0"/>
              <a:t>- MAPE</a:t>
            </a:r>
            <a:r>
              <a:rPr lang="ko-KR" altLang="en-US" b="1" dirty="0"/>
              <a:t>: 3.38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132189" y="5222434"/>
            <a:ext cx="4450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- MAE</a:t>
            </a:r>
            <a:r>
              <a:rPr lang="ko-KR" altLang="en-US" b="1" dirty="0"/>
              <a:t>: 3670.53 </a:t>
            </a:r>
            <a:endParaRPr lang="en-US" altLang="ko-KR" b="1" dirty="0"/>
          </a:p>
          <a:p>
            <a:r>
              <a:rPr lang="en-US" altLang="ko-KR" b="1" dirty="0"/>
              <a:t>- MSE</a:t>
            </a:r>
            <a:r>
              <a:rPr lang="ko-KR" altLang="en-US" b="1" dirty="0"/>
              <a:t>: 17348435.42</a:t>
            </a:r>
            <a:endParaRPr lang="en-US" altLang="ko-KR" b="1" dirty="0"/>
          </a:p>
          <a:p>
            <a:r>
              <a:rPr lang="en-US" altLang="ko-KR" b="1" dirty="0"/>
              <a:t>- RMSE</a:t>
            </a:r>
            <a:r>
              <a:rPr lang="ko-KR" altLang="en-US" b="1" dirty="0"/>
              <a:t>: 4165.14 </a:t>
            </a:r>
            <a:endParaRPr lang="en-US" altLang="ko-KR" b="1" dirty="0"/>
          </a:p>
          <a:p>
            <a:r>
              <a:rPr lang="en-US" altLang="ko-KR" b="1" dirty="0"/>
              <a:t>- MAPE</a:t>
            </a:r>
            <a:r>
              <a:rPr lang="ko-KR" altLang="en-US" b="1" dirty="0"/>
              <a:t>: 3.38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822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/>
          <p:cNvSpPr/>
          <p:nvPr/>
        </p:nvSpPr>
        <p:spPr>
          <a:xfrm>
            <a:off x="2129391" y="142153"/>
            <a:ext cx="71974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i="1" kern="0" dirty="0">
                <a:solidFill>
                  <a:srgbClr val="78808D"/>
                </a:solidFill>
              </a:rPr>
              <a:t>SMP </a:t>
            </a:r>
            <a:r>
              <a:rPr lang="ko-KR" altLang="en-US" sz="3600" b="1" i="1" kern="0" dirty="0">
                <a:solidFill>
                  <a:srgbClr val="78808D"/>
                </a:solidFill>
              </a:rPr>
              <a:t>예측 모델 타당성 분석</a:t>
            </a:r>
            <a:endParaRPr lang="en-US" altLang="ko-KR" sz="3600" b="1" i="1" kern="0" dirty="0">
              <a:solidFill>
                <a:srgbClr val="78808D"/>
              </a:solidFill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373022" y="1262243"/>
            <a:ext cx="11433532" cy="5395732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직사각형 128"/>
          <p:cNvSpPr/>
          <p:nvPr/>
        </p:nvSpPr>
        <p:spPr>
          <a:xfrm>
            <a:off x="3875244" y="1050093"/>
            <a:ext cx="4429089" cy="396526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특징 간 상관 관계 분석</a:t>
            </a:r>
            <a:endParaRPr lang="en-US" altLang="ko-KR" b="1" dirty="0"/>
          </a:p>
        </p:txBody>
      </p:sp>
      <p:grpSp>
        <p:nvGrpSpPr>
          <p:cNvPr id="5" name="그룹 4"/>
          <p:cNvGrpSpPr/>
          <p:nvPr/>
        </p:nvGrpSpPr>
        <p:grpSpPr>
          <a:xfrm>
            <a:off x="373022" y="1560353"/>
            <a:ext cx="6096000" cy="5038675"/>
            <a:chOff x="7221181" y="1520439"/>
            <a:chExt cx="6096000" cy="5038675"/>
          </a:xfrm>
        </p:grpSpPr>
        <p:sp>
          <p:nvSpPr>
            <p:cNvPr id="2" name="직사각형 1"/>
            <p:cNvSpPr/>
            <p:nvPr/>
          </p:nvSpPr>
          <p:spPr>
            <a:xfrm>
              <a:off x="7221181" y="1619300"/>
              <a:ext cx="6096000" cy="493981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lvl="1"/>
              <a:endParaRPr lang="en-US" altLang="ko-KR" b="1" dirty="0"/>
            </a:p>
            <a:p>
              <a:pPr marL="800100" lvl="1" indent="-342900">
                <a:lnSpc>
                  <a:spcPct val="150000"/>
                </a:lnSpc>
                <a:buFont typeface="+mj-ea"/>
                <a:buAutoNum type="circleNumDbPlain"/>
              </a:pPr>
              <a:r>
                <a:rPr lang="en-US" altLang="ko-KR" b="1" dirty="0"/>
                <a:t>SMP </a:t>
              </a:r>
              <a:r>
                <a:rPr lang="ko-KR" altLang="en-US" b="1" dirty="0"/>
                <a:t>과거 데이터</a:t>
              </a:r>
              <a:endParaRPr lang="en-US" altLang="ko-KR" b="1" dirty="0"/>
            </a:p>
            <a:p>
              <a:pPr marL="800100" lvl="1" indent="-342900">
                <a:lnSpc>
                  <a:spcPct val="150000"/>
                </a:lnSpc>
                <a:buFont typeface="+mj-ea"/>
                <a:buAutoNum type="circleNumDbPlain"/>
              </a:pPr>
              <a:r>
                <a:rPr lang="ko-KR" altLang="en-US" b="1" dirty="0"/>
                <a:t>종류 별 </a:t>
              </a:r>
              <a:r>
                <a:rPr lang="en-US" altLang="ko-KR" b="1" dirty="0"/>
                <a:t>Oil (</a:t>
              </a:r>
              <a:r>
                <a:rPr lang="en-US" altLang="ko-KR" b="1" dirty="0" err="1"/>
                <a:t>brent</a:t>
              </a:r>
              <a:r>
                <a:rPr lang="en-US" altLang="ko-KR" b="1" dirty="0"/>
                <a:t>, du, </a:t>
              </a:r>
              <a:r>
                <a:rPr lang="en-US" altLang="ko-KR" b="1" dirty="0" err="1"/>
                <a:t>lng</a:t>
              </a:r>
              <a:r>
                <a:rPr lang="en-US" altLang="ko-KR" b="1" dirty="0"/>
                <a:t>, </a:t>
              </a:r>
              <a:r>
                <a:rPr lang="en-US" altLang="ko-KR" b="1" dirty="0" err="1"/>
                <a:t>wti</a:t>
              </a:r>
              <a:r>
                <a:rPr lang="en-US" altLang="ko-KR" b="1" dirty="0"/>
                <a:t>)</a:t>
              </a:r>
            </a:p>
            <a:p>
              <a:pPr marL="800100" lvl="1" indent="-342900">
                <a:lnSpc>
                  <a:spcPct val="150000"/>
                </a:lnSpc>
                <a:buFont typeface="+mj-ea"/>
                <a:buAutoNum type="circleNumDbPlain"/>
              </a:pPr>
              <a:r>
                <a:rPr lang="en-US" altLang="ko-KR" b="1" dirty="0" err="1"/>
                <a:t>Usd</a:t>
              </a:r>
              <a:endParaRPr lang="en-US" altLang="ko-KR" b="1" dirty="0"/>
            </a:p>
            <a:p>
              <a:pPr marL="800100" lvl="1" indent="-342900">
                <a:lnSpc>
                  <a:spcPct val="150000"/>
                </a:lnSpc>
                <a:buFont typeface="+mj-ea"/>
                <a:buAutoNum type="circleNumDbPlain"/>
              </a:pPr>
              <a:r>
                <a:rPr lang="ko-KR" altLang="en-US" b="1" dirty="0"/>
                <a:t>금 가격</a:t>
              </a:r>
              <a:endParaRPr lang="en-US" altLang="ko-KR" b="1" dirty="0"/>
            </a:p>
            <a:p>
              <a:pPr marL="800100" lvl="1" indent="-342900">
                <a:lnSpc>
                  <a:spcPct val="150000"/>
                </a:lnSpc>
                <a:buFont typeface="+mj-ea"/>
                <a:buAutoNum type="circleNumDbPlain"/>
              </a:pPr>
              <a:r>
                <a:rPr lang="ko-KR" altLang="en-US" b="1" dirty="0"/>
                <a:t>공급 능력</a:t>
              </a:r>
              <a:endParaRPr lang="en-US" altLang="ko-KR" b="1" dirty="0"/>
            </a:p>
            <a:p>
              <a:pPr marL="800100" lvl="1" indent="-342900">
                <a:lnSpc>
                  <a:spcPct val="150000"/>
                </a:lnSpc>
                <a:buFont typeface="+mj-ea"/>
                <a:buAutoNum type="circleNumDbPlain"/>
              </a:pPr>
              <a:r>
                <a:rPr lang="ko-KR" altLang="en-US" b="1" dirty="0"/>
                <a:t>현재 수요</a:t>
              </a:r>
              <a:endParaRPr lang="en-US" altLang="ko-KR" b="1" dirty="0"/>
            </a:p>
            <a:p>
              <a:pPr marL="800100" lvl="1" indent="-342900">
                <a:lnSpc>
                  <a:spcPct val="150000"/>
                </a:lnSpc>
                <a:buFont typeface="+mj-ea"/>
                <a:buAutoNum type="circleNumDbPlain"/>
              </a:pPr>
              <a:r>
                <a:rPr lang="ko-KR" altLang="en-US" b="1" dirty="0"/>
                <a:t>최대 예측 수요</a:t>
              </a:r>
              <a:endParaRPr lang="en-US" altLang="ko-KR" b="1" dirty="0"/>
            </a:p>
            <a:p>
              <a:pPr marL="800100" lvl="1" indent="-342900">
                <a:lnSpc>
                  <a:spcPct val="150000"/>
                </a:lnSpc>
                <a:buFont typeface="+mj-ea"/>
                <a:buAutoNum type="circleNumDbPlain"/>
              </a:pPr>
              <a:r>
                <a:rPr lang="ko-KR" altLang="en-US" b="1" dirty="0"/>
                <a:t>공급 </a:t>
              </a:r>
              <a:r>
                <a:rPr lang="ko-KR" altLang="en-US" b="1" dirty="0" err="1"/>
                <a:t>예비력</a:t>
              </a:r>
              <a:endParaRPr lang="en-US" altLang="ko-KR" b="1" dirty="0"/>
            </a:p>
            <a:p>
              <a:pPr marL="800100" lvl="1" indent="-342900">
                <a:lnSpc>
                  <a:spcPct val="150000"/>
                </a:lnSpc>
                <a:buFont typeface="+mj-ea"/>
                <a:buAutoNum type="circleNumDbPlain"/>
              </a:pPr>
              <a:r>
                <a:rPr lang="ko-KR" altLang="en-US" b="1" dirty="0"/>
                <a:t>공급 예비율</a:t>
              </a:r>
              <a:endParaRPr lang="en-US" altLang="ko-KR" b="1" dirty="0"/>
            </a:p>
            <a:p>
              <a:pPr marL="800100" lvl="1" indent="-342900">
                <a:lnSpc>
                  <a:spcPct val="150000"/>
                </a:lnSpc>
                <a:buFont typeface="+mj-ea"/>
                <a:buAutoNum type="circleNumDbPlain"/>
              </a:pPr>
              <a:r>
                <a:rPr lang="ko-KR" altLang="en-US" b="1" dirty="0"/>
                <a:t>운영 </a:t>
              </a:r>
              <a:r>
                <a:rPr lang="ko-KR" altLang="en-US" b="1" dirty="0" err="1"/>
                <a:t>예비력</a:t>
              </a:r>
              <a:endParaRPr lang="en-US" altLang="ko-KR" b="1" dirty="0"/>
            </a:p>
            <a:p>
              <a:pPr marL="800100" lvl="1" indent="-342900">
                <a:lnSpc>
                  <a:spcPct val="150000"/>
                </a:lnSpc>
                <a:buFont typeface="+mj-ea"/>
                <a:buAutoNum type="circleNumDbPlain"/>
              </a:pPr>
              <a:r>
                <a:rPr lang="ko-KR" altLang="en-US" b="1" dirty="0"/>
                <a:t>운영 예비율</a:t>
              </a:r>
              <a:endParaRPr lang="en-US" altLang="ko-KR" b="1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7493818" y="1520439"/>
              <a:ext cx="15985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/>
                <a:t>- </a:t>
              </a:r>
              <a:r>
                <a:rPr lang="ko-KR" altLang="en-US" b="1" dirty="0"/>
                <a:t>분석 데이터</a:t>
              </a:r>
              <a:endParaRPr lang="ko-KR" altLang="en-US" dirty="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419800" y="1563907"/>
            <a:ext cx="6096000" cy="5035121"/>
            <a:chOff x="562050" y="1520279"/>
            <a:chExt cx="6096000" cy="5035121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050" y="1983400"/>
              <a:ext cx="6096000" cy="4572000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1035868" y="1520279"/>
              <a:ext cx="19976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/>
                <a:t>- Heat Map </a:t>
              </a:r>
              <a:r>
                <a:rPr lang="ko-KR" altLang="en-US" b="1" dirty="0"/>
                <a:t>분석</a:t>
              </a:r>
              <a:endParaRPr lang="ko-KR" altLang="en-US" dirty="0"/>
            </a:p>
          </p:txBody>
        </p:sp>
      </p:grpSp>
      <p:sp>
        <p:nvSpPr>
          <p:cNvPr id="25" name="이등변 삼각형 24"/>
          <p:cNvSpPr/>
          <p:nvPr/>
        </p:nvSpPr>
        <p:spPr>
          <a:xfrm rot="5400000">
            <a:off x="4755630" y="3469854"/>
            <a:ext cx="1328338" cy="358011"/>
          </a:xfrm>
          <a:prstGeom prst="triangle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305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/>
          <a:srcRect t="7079"/>
          <a:stretch/>
        </p:blipFill>
        <p:spPr>
          <a:xfrm>
            <a:off x="1006859" y="1491757"/>
            <a:ext cx="4593733" cy="3201397"/>
          </a:xfrm>
          <a:prstGeom prst="rect">
            <a:avLst/>
          </a:prstGeom>
        </p:spPr>
      </p:pic>
      <p:sp>
        <p:nvSpPr>
          <p:cNvPr id="99" name="직사각형 98"/>
          <p:cNvSpPr/>
          <p:nvPr/>
        </p:nvSpPr>
        <p:spPr>
          <a:xfrm>
            <a:off x="2129391" y="142153"/>
            <a:ext cx="71974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i="1" kern="0" dirty="0">
                <a:solidFill>
                  <a:srgbClr val="78808D"/>
                </a:solidFill>
              </a:rPr>
              <a:t>SMP </a:t>
            </a:r>
            <a:r>
              <a:rPr lang="ko-KR" altLang="en-US" sz="3600" b="1" i="1" kern="0" dirty="0">
                <a:solidFill>
                  <a:srgbClr val="78808D"/>
                </a:solidFill>
              </a:rPr>
              <a:t>예측 모델 타당성 분석</a:t>
            </a:r>
            <a:endParaRPr lang="en-US" altLang="ko-KR" sz="3600" b="1" i="1" kern="0" dirty="0">
              <a:solidFill>
                <a:srgbClr val="78808D"/>
              </a:solidFill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839747" y="1262244"/>
            <a:ext cx="4864957" cy="352286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직사각형 128"/>
          <p:cNvSpPr/>
          <p:nvPr/>
        </p:nvSpPr>
        <p:spPr>
          <a:xfrm>
            <a:off x="1968777" y="1050093"/>
            <a:ext cx="2669898" cy="396526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Light GBM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839748" y="4893695"/>
            <a:ext cx="3227428" cy="1840479"/>
            <a:chOff x="373023" y="4893695"/>
            <a:chExt cx="3227428" cy="1840479"/>
          </a:xfrm>
        </p:grpSpPr>
        <p:sp>
          <p:nvSpPr>
            <p:cNvPr id="22" name="직사각형 21"/>
            <p:cNvSpPr/>
            <p:nvPr/>
          </p:nvSpPr>
          <p:spPr>
            <a:xfrm>
              <a:off x="373023" y="5092748"/>
              <a:ext cx="3227428" cy="1641426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987682" y="4893695"/>
              <a:ext cx="1827409" cy="398106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예측 결과 </a:t>
              </a:r>
              <a:r>
                <a:rPr lang="en-US" altLang="ko-KR" b="1" dirty="0"/>
                <a:t>#1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963005" y="4645612"/>
            <a:ext cx="127096" cy="568463"/>
            <a:chOff x="696866" y="4234427"/>
            <a:chExt cx="127096" cy="568463"/>
          </a:xfrm>
        </p:grpSpPr>
        <p:sp>
          <p:nvSpPr>
            <p:cNvPr id="26" name="타원 25"/>
            <p:cNvSpPr/>
            <p:nvPr/>
          </p:nvSpPr>
          <p:spPr>
            <a:xfrm>
              <a:off x="696866" y="4234427"/>
              <a:ext cx="127096" cy="127096"/>
            </a:xfrm>
            <a:prstGeom prst="ellipse">
              <a:avLst/>
            </a:prstGeom>
            <a:solidFill>
              <a:srgbClr val="A6A6A6"/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/>
            <p:cNvCxnSpPr>
              <a:stCxn id="28" idx="0"/>
              <a:endCxn id="26" idx="4"/>
            </p:cNvCxnSpPr>
            <p:nvPr/>
          </p:nvCxnSpPr>
          <p:spPr>
            <a:xfrm flipV="1">
              <a:off x="760414" y="4361523"/>
              <a:ext cx="0" cy="314271"/>
            </a:xfrm>
            <a:prstGeom prst="lin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8" name="타원 27"/>
            <p:cNvSpPr/>
            <p:nvPr/>
          </p:nvSpPr>
          <p:spPr>
            <a:xfrm>
              <a:off x="696866" y="4675794"/>
              <a:ext cx="127096" cy="127096"/>
            </a:xfrm>
            <a:prstGeom prst="ellipse">
              <a:avLst/>
            </a:prstGeom>
            <a:solidFill>
              <a:srgbClr val="A6A6A6"/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454407" y="1065483"/>
            <a:ext cx="9811087" cy="5684081"/>
            <a:chOff x="520957" y="1065483"/>
            <a:chExt cx="9811087" cy="5684081"/>
          </a:xfrm>
        </p:grpSpPr>
        <p:sp>
          <p:nvSpPr>
            <p:cNvPr id="35" name="직사각형 34"/>
            <p:cNvSpPr/>
            <p:nvPr/>
          </p:nvSpPr>
          <p:spPr>
            <a:xfrm>
              <a:off x="5467087" y="1277634"/>
              <a:ext cx="4864957" cy="3522860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6641932" y="1065483"/>
              <a:ext cx="2578268" cy="396526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LSTM</a:t>
              </a:r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5467087" y="4909085"/>
              <a:ext cx="3048263" cy="1840479"/>
              <a:chOff x="373022" y="4893695"/>
              <a:chExt cx="3048263" cy="1840479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373022" y="5092748"/>
                <a:ext cx="3048263" cy="1641426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959107" y="4893695"/>
                <a:ext cx="1827409" cy="398106"/>
              </a:xfrm>
              <a:prstGeom prst="rect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/>
                  <a:t>예측 결과 </a:t>
                </a:r>
                <a:r>
                  <a:rPr lang="en-US" altLang="ko-KR" b="1" dirty="0"/>
                  <a:t>#2</a:t>
                </a: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5590345" y="4661002"/>
              <a:ext cx="127096" cy="568463"/>
              <a:chOff x="696866" y="4234427"/>
              <a:chExt cx="127096" cy="568463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696866" y="4234427"/>
                <a:ext cx="127096" cy="127096"/>
              </a:xfrm>
              <a:prstGeom prst="ellipse">
                <a:avLst/>
              </a:prstGeom>
              <a:solidFill>
                <a:srgbClr val="A6A6A6"/>
              </a:solidFill>
              <a:ln w="381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5" name="직선 연결선 54"/>
              <p:cNvCxnSpPr>
                <a:stCxn id="56" idx="0"/>
                <a:endCxn id="54" idx="4"/>
              </p:cNvCxnSpPr>
              <p:nvPr/>
            </p:nvCxnSpPr>
            <p:spPr>
              <a:xfrm flipV="1">
                <a:off x="760414" y="4361523"/>
                <a:ext cx="0" cy="314271"/>
              </a:xfrm>
              <a:prstGeom prst="lin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6" name="타원 55"/>
              <p:cNvSpPr/>
              <p:nvPr/>
            </p:nvSpPr>
            <p:spPr>
              <a:xfrm>
                <a:off x="696866" y="4675794"/>
                <a:ext cx="127096" cy="127096"/>
              </a:xfrm>
              <a:prstGeom prst="ellipse">
                <a:avLst/>
              </a:prstGeom>
              <a:solidFill>
                <a:srgbClr val="A6A6A6"/>
              </a:solidFill>
              <a:ln w="381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520957" y="5348694"/>
              <a:ext cx="445032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- MAE</a:t>
              </a:r>
              <a:r>
                <a:rPr lang="ko-KR" altLang="en-US" b="1" dirty="0"/>
                <a:t>: 5.55</a:t>
              </a:r>
              <a:endParaRPr lang="en-US" altLang="ko-KR" b="1" dirty="0"/>
            </a:p>
            <a:p>
              <a:r>
                <a:rPr lang="en-US" altLang="ko-KR" b="1" dirty="0"/>
                <a:t>- MSE</a:t>
              </a:r>
              <a:r>
                <a:rPr lang="ko-KR" altLang="en-US" b="1" dirty="0"/>
                <a:t>: 60.39</a:t>
              </a:r>
              <a:endParaRPr lang="en-US" altLang="ko-KR" b="1" dirty="0"/>
            </a:p>
            <a:p>
              <a:r>
                <a:rPr lang="en-US" altLang="ko-KR" b="1" dirty="0"/>
                <a:t>- RMSE</a:t>
              </a:r>
              <a:r>
                <a:rPr lang="ko-KR" altLang="en-US" b="1" dirty="0"/>
                <a:t>: 7.77</a:t>
              </a:r>
              <a:endParaRPr lang="en-US" altLang="ko-KR" b="1" dirty="0"/>
            </a:p>
            <a:p>
              <a:r>
                <a:rPr lang="en-US" altLang="ko-KR" b="1" dirty="0"/>
                <a:t>- MAPE</a:t>
              </a:r>
              <a:r>
                <a:rPr lang="ko-KR" altLang="en-US" b="1" dirty="0"/>
                <a:t>: 6.79</a:t>
              </a:r>
            </a:p>
          </p:txBody>
        </p:sp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7086" y="1436663"/>
            <a:ext cx="4411858" cy="3308893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986622" y="5348694"/>
            <a:ext cx="4450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- MAE</a:t>
            </a:r>
            <a:r>
              <a:rPr lang="ko-KR" altLang="en-US" b="1" dirty="0"/>
              <a:t>: </a:t>
            </a:r>
            <a:r>
              <a:rPr lang="en-US" altLang="ko-KR" b="1" dirty="0"/>
              <a:t>4.85</a:t>
            </a:r>
          </a:p>
          <a:p>
            <a:r>
              <a:rPr lang="en-US" altLang="ko-KR" b="1" dirty="0"/>
              <a:t>- MSE</a:t>
            </a:r>
            <a:r>
              <a:rPr lang="ko-KR" altLang="en-US" b="1" dirty="0"/>
              <a:t>: </a:t>
            </a:r>
            <a:r>
              <a:rPr lang="en-US" altLang="ko-KR" b="1" dirty="0"/>
              <a:t>52.90</a:t>
            </a:r>
          </a:p>
          <a:p>
            <a:r>
              <a:rPr lang="en-US" altLang="ko-KR" b="1" dirty="0"/>
              <a:t>- RMSE</a:t>
            </a:r>
            <a:r>
              <a:rPr lang="ko-KR" altLang="en-US" b="1" dirty="0"/>
              <a:t>: </a:t>
            </a:r>
            <a:r>
              <a:rPr lang="en-US" altLang="ko-KR" b="1" dirty="0"/>
              <a:t>7.27</a:t>
            </a:r>
          </a:p>
          <a:p>
            <a:r>
              <a:rPr lang="en-US" altLang="ko-KR" b="1" dirty="0"/>
              <a:t>- MAPE</a:t>
            </a:r>
            <a:r>
              <a:rPr lang="ko-KR" altLang="en-US" b="1" dirty="0"/>
              <a:t>: </a:t>
            </a:r>
            <a:r>
              <a:rPr lang="en-US" altLang="ko-KR" b="1" dirty="0"/>
              <a:t>6.02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762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79896" y="25774"/>
            <a:ext cx="2632204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i="1" kern="0" dirty="0" smtClean="0">
                <a:solidFill>
                  <a:srgbClr val="78808D"/>
                </a:solidFill>
              </a:rPr>
              <a:t>Contents</a:t>
            </a:r>
            <a:endParaRPr lang="en-US" altLang="ko-KR" sz="3600" b="1" i="1" kern="0" dirty="0">
              <a:solidFill>
                <a:srgbClr val="78808D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80787" y="2049775"/>
            <a:ext cx="9893300" cy="5429693"/>
            <a:chOff x="1280787" y="2457100"/>
            <a:chExt cx="9893300" cy="5429693"/>
          </a:xfrm>
        </p:grpSpPr>
        <p:sp>
          <p:nvSpPr>
            <p:cNvPr id="12" name="직사각형 11"/>
            <p:cNvSpPr/>
            <p:nvPr/>
          </p:nvSpPr>
          <p:spPr>
            <a:xfrm>
              <a:off x="1280787" y="3362478"/>
              <a:ext cx="9893300" cy="4524315"/>
            </a:xfrm>
            <a:prstGeom prst="rect">
              <a:avLst/>
            </a:prstGeom>
          </p:spPr>
          <p:txBody>
            <a:bodyPr wrap="square" numCol="3">
              <a:spAutoFit/>
            </a:bodyPr>
            <a:lstStyle/>
            <a:p>
              <a:pPr marL="571500" indent="-571500">
                <a:lnSpc>
                  <a:spcPct val="200000"/>
                </a:lnSpc>
                <a:buFont typeface="+mj-lt"/>
                <a:buAutoNum type="romanUcPeriod"/>
              </a:pPr>
              <a:r>
                <a:rPr lang="ko-KR" altLang="en-US" b="1" dirty="0" smtClean="0">
                  <a:solidFill>
                    <a:schemeClr val="bg1">
                      <a:lumMod val="65000"/>
                    </a:schemeClr>
                  </a:solidFill>
                </a:rPr>
                <a:t> 개발 배경</a:t>
              </a:r>
              <a:endParaRPr lang="en-US" altLang="ko-KR" b="1" dirty="0" smtClean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571500" indent="-571500">
                <a:lnSpc>
                  <a:spcPct val="200000"/>
                </a:lnSpc>
                <a:buFont typeface="+mj-lt"/>
                <a:buAutoNum type="romanUcPeriod"/>
              </a:pPr>
              <a:r>
                <a:rPr lang="ko-KR" altLang="en-US" b="1" dirty="0" smtClean="0">
                  <a:solidFill>
                    <a:schemeClr val="bg1">
                      <a:lumMod val="65000"/>
                    </a:schemeClr>
                  </a:solidFill>
                </a:rPr>
                <a:t> 개발 내용</a:t>
              </a:r>
              <a:endParaRPr lang="en-US" altLang="ko-KR" b="1" dirty="0" smtClean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571500" indent="-571500">
                <a:lnSpc>
                  <a:spcPct val="200000"/>
                </a:lnSpc>
                <a:buFont typeface="+mj-lt"/>
                <a:buAutoNum type="romanUcPeriod"/>
              </a:pPr>
              <a:endParaRPr lang="en-US" altLang="ko-KR" b="1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571500" indent="-571500">
                <a:lnSpc>
                  <a:spcPct val="200000"/>
                </a:lnSpc>
                <a:buFont typeface="+mj-lt"/>
                <a:buAutoNum type="romanUcPeriod"/>
              </a:pPr>
              <a:endParaRPr lang="en-US" altLang="ko-KR" b="1" dirty="0" smtClean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571500" indent="-571500">
                <a:lnSpc>
                  <a:spcPct val="200000"/>
                </a:lnSpc>
                <a:buFont typeface="+mj-lt"/>
                <a:buAutoNum type="romanUcPeriod"/>
              </a:pPr>
              <a:endParaRPr lang="en-US" altLang="ko-KR" b="1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571500" indent="-571500">
                <a:lnSpc>
                  <a:spcPct val="200000"/>
                </a:lnSpc>
                <a:buFont typeface="+mj-lt"/>
                <a:buAutoNum type="romanUcPeriod"/>
              </a:pPr>
              <a:endParaRPr lang="en-US" altLang="ko-KR" b="1" dirty="0" smtClean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571500" indent="-571500">
                <a:lnSpc>
                  <a:spcPct val="200000"/>
                </a:lnSpc>
                <a:buFont typeface="+mj-lt"/>
                <a:buAutoNum type="romanUcPeriod"/>
              </a:pPr>
              <a:endParaRPr lang="en-US" altLang="ko-KR" b="1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571500" indent="-571500">
                <a:lnSpc>
                  <a:spcPct val="200000"/>
                </a:lnSpc>
                <a:buFont typeface="+mj-lt"/>
                <a:buAutoNum type="romanUcPeriod"/>
              </a:pPr>
              <a:endParaRPr lang="en-US" altLang="ko-KR" b="1" dirty="0" smtClean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571500" indent="-571500">
                <a:lnSpc>
                  <a:spcPct val="200000"/>
                </a:lnSpc>
                <a:buFont typeface="+mj-lt"/>
                <a:buAutoNum type="romanUcPeriod"/>
              </a:pPr>
              <a:r>
                <a:rPr lang="ko-KR" altLang="en-US" b="1" dirty="0" smtClean="0">
                  <a:solidFill>
                    <a:schemeClr val="bg1">
                      <a:lumMod val="65000"/>
                    </a:schemeClr>
                  </a:solidFill>
                </a:rPr>
                <a:t> 데이터 설명</a:t>
              </a:r>
              <a:endParaRPr lang="en-US" altLang="ko-KR" b="1" dirty="0" smtClean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571500" indent="-571500">
                <a:lnSpc>
                  <a:spcPct val="200000"/>
                </a:lnSpc>
                <a:buFont typeface="+mj-lt"/>
                <a:buAutoNum type="romanUcPeriod"/>
              </a:pPr>
              <a:r>
                <a:rPr lang="ko-KR" altLang="en-US" b="1" dirty="0" smtClean="0">
                  <a:solidFill>
                    <a:schemeClr val="bg1">
                      <a:lumMod val="65000"/>
                    </a:schemeClr>
                  </a:solidFill>
                </a:rPr>
                <a:t> 데이터 예측</a:t>
              </a:r>
              <a:endParaRPr lang="en-US" altLang="ko-KR" b="1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571500" indent="-571500">
                <a:lnSpc>
                  <a:spcPct val="200000"/>
                </a:lnSpc>
                <a:buFont typeface="+mj-lt"/>
                <a:buAutoNum type="romanUcPeriod"/>
              </a:pPr>
              <a:r>
                <a:rPr lang="ko-KR" altLang="en-US" b="1" dirty="0" smtClean="0">
                  <a:solidFill>
                    <a:schemeClr val="bg1">
                      <a:lumMod val="65000"/>
                    </a:schemeClr>
                  </a:solidFill>
                </a:rPr>
                <a:t> 실시간 </a:t>
              </a: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</a:rPr>
                <a:t>스케줄링 </a:t>
              </a:r>
              <a:r>
                <a:rPr lang="ko-KR" altLang="en-US" b="1" dirty="0" smtClean="0">
                  <a:solidFill>
                    <a:schemeClr val="bg1">
                      <a:lumMod val="65000"/>
                    </a:schemeClr>
                  </a:solidFill>
                </a:rPr>
                <a:t>서비스</a:t>
              </a:r>
              <a:endParaRPr lang="en-US" altLang="ko-KR" b="1" dirty="0" smtClean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571500" indent="-571500">
                <a:lnSpc>
                  <a:spcPct val="200000"/>
                </a:lnSpc>
                <a:buFont typeface="+mj-lt"/>
                <a:buAutoNum type="romanUcPeriod"/>
              </a:pPr>
              <a:endParaRPr lang="en-US" altLang="ko-KR" b="1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571500" indent="-571500">
                <a:lnSpc>
                  <a:spcPct val="200000"/>
                </a:lnSpc>
                <a:buFont typeface="+mj-lt"/>
                <a:buAutoNum type="romanUcPeriod"/>
              </a:pPr>
              <a:endParaRPr lang="en-US" altLang="ko-KR" b="1" dirty="0" smtClean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571500" indent="-571500">
                <a:lnSpc>
                  <a:spcPct val="200000"/>
                </a:lnSpc>
                <a:buFont typeface="+mj-lt"/>
                <a:buAutoNum type="romanUcPeriod"/>
              </a:pPr>
              <a:endParaRPr lang="en-US" altLang="ko-KR" b="1" dirty="0" smtClean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571500" indent="-571500">
                <a:lnSpc>
                  <a:spcPct val="200000"/>
                </a:lnSpc>
                <a:buFont typeface="+mj-lt"/>
                <a:buAutoNum type="romanUcPeriod"/>
              </a:pPr>
              <a:endParaRPr lang="en-US" altLang="ko-KR" b="1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571500" indent="-571500">
                <a:lnSpc>
                  <a:spcPct val="200000"/>
                </a:lnSpc>
                <a:buFont typeface="+mj-lt"/>
                <a:buAutoNum type="romanUcPeriod"/>
              </a:pPr>
              <a:endParaRPr lang="en-US" altLang="ko-KR" b="1" dirty="0" smtClean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571500" indent="-571500">
                <a:lnSpc>
                  <a:spcPct val="200000"/>
                </a:lnSpc>
                <a:buFont typeface="+mj-lt"/>
                <a:buAutoNum type="romanUcPeriod"/>
              </a:pPr>
              <a:r>
                <a:rPr lang="ko-KR" altLang="en-US" b="1" dirty="0" smtClean="0">
                  <a:solidFill>
                    <a:schemeClr val="bg1">
                      <a:lumMod val="65000"/>
                    </a:schemeClr>
                  </a:solidFill>
                </a:rPr>
                <a:t> 사업화 </a:t>
              </a: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</a:rPr>
                <a:t>방안 및 </a:t>
              </a:r>
              <a:r>
                <a:rPr lang="ko-KR" altLang="en-US" b="1" dirty="0" smtClean="0">
                  <a:solidFill>
                    <a:schemeClr val="bg1">
                      <a:lumMod val="65000"/>
                    </a:schemeClr>
                  </a:solidFill>
                </a:rPr>
                <a:t>기대효과</a:t>
              </a:r>
              <a:endParaRPr lang="en-US" altLang="ko-KR" b="1" dirty="0" smtClean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평행 사변형 8"/>
            <p:cNvSpPr/>
            <p:nvPr/>
          </p:nvSpPr>
          <p:spPr>
            <a:xfrm>
              <a:off x="1674487" y="2457100"/>
              <a:ext cx="2251726" cy="616299"/>
            </a:xfrm>
            <a:prstGeom prst="parallelogram">
              <a:avLst>
                <a:gd name="adj" fmla="val 54101"/>
              </a:avLst>
            </a:prstGeom>
            <a:solidFill>
              <a:srgbClr val="FF48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 dirty="0">
                <a:ea typeface="맑은 고딕" pitchFamily="50" charset="-127"/>
              </a:endParaRPr>
            </a:p>
          </p:txBody>
        </p:sp>
        <p:sp>
          <p:nvSpPr>
            <p:cNvPr id="10" name="평행 사변형 9"/>
            <p:cNvSpPr/>
            <p:nvPr/>
          </p:nvSpPr>
          <p:spPr>
            <a:xfrm>
              <a:off x="4970135" y="2457100"/>
              <a:ext cx="2251726" cy="616299"/>
            </a:xfrm>
            <a:prstGeom prst="parallelogram">
              <a:avLst>
                <a:gd name="adj" fmla="val 54101"/>
              </a:avLst>
            </a:prstGeom>
            <a:solidFill>
              <a:srgbClr val="FFC3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ea typeface="맑은 고딕" pitchFamily="50" charset="-127"/>
              </a:endParaRPr>
            </a:p>
          </p:txBody>
        </p:sp>
        <p:sp>
          <p:nvSpPr>
            <p:cNvPr id="11" name="평행 사변형 10"/>
            <p:cNvSpPr/>
            <p:nvPr/>
          </p:nvSpPr>
          <p:spPr>
            <a:xfrm>
              <a:off x="8189583" y="2457100"/>
              <a:ext cx="2251726" cy="616299"/>
            </a:xfrm>
            <a:prstGeom prst="parallelogram">
              <a:avLst>
                <a:gd name="adj" fmla="val 54101"/>
              </a:avLst>
            </a:prstGeom>
            <a:solidFill>
              <a:srgbClr val="FFDD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052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/>
          <p:cNvSpPr/>
          <p:nvPr/>
        </p:nvSpPr>
        <p:spPr>
          <a:xfrm>
            <a:off x="2129391" y="142153"/>
            <a:ext cx="7197488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i="1" kern="0" dirty="0">
                <a:solidFill>
                  <a:srgbClr val="78808D"/>
                </a:solidFill>
              </a:rPr>
              <a:t>태양광 배터리 참고 모델</a:t>
            </a:r>
            <a:endParaRPr lang="en-US" altLang="ko-KR" sz="3600" b="1" i="1" kern="0" dirty="0">
              <a:solidFill>
                <a:srgbClr val="78808D"/>
              </a:solidFill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373022" y="1262243"/>
            <a:ext cx="11433532" cy="5395732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직사각형 128"/>
          <p:cNvSpPr/>
          <p:nvPr/>
        </p:nvSpPr>
        <p:spPr>
          <a:xfrm>
            <a:off x="3875244" y="1050093"/>
            <a:ext cx="4429089" cy="396526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삼성 </a:t>
            </a:r>
            <a:r>
              <a:rPr lang="en-US" altLang="ko-KR" b="1" dirty="0"/>
              <a:t>SDI </a:t>
            </a:r>
            <a:r>
              <a:rPr lang="ko-KR" altLang="en-US" b="1" dirty="0"/>
              <a:t>제작</a:t>
            </a:r>
            <a:endParaRPr lang="en-US" altLang="ko-KR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55401" t="44211"/>
          <a:stretch/>
        </p:blipFill>
        <p:spPr>
          <a:xfrm>
            <a:off x="4916091" y="1643379"/>
            <a:ext cx="6776484" cy="486351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31871" t="44211" r="55014"/>
          <a:stretch/>
        </p:blipFill>
        <p:spPr>
          <a:xfrm>
            <a:off x="2721428" y="1643379"/>
            <a:ext cx="1995634" cy="487047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l="31102" t="2026" r="50280" b="60032"/>
          <a:stretch/>
        </p:blipFill>
        <p:spPr>
          <a:xfrm>
            <a:off x="556625" y="2916895"/>
            <a:ext cx="1981200" cy="2316480"/>
          </a:xfrm>
          <a:prstGeom prst="rect">
            <a:avLst/>
          </a:prstGeom>
          <a:ln>
            <a:noFill/>
          </a:ln>
        </p:spPr>
      </p:pic>
      <p:sp>
        <p:nvSpPr>
          <p:cNvPr id="15" name="직사각형 14"/>
          <p:cNvSpPr/>
          <p:nvPr/>
        </p:nvSpPr>
        <p:spPr>
          <a:xfrm>
            <a:off x="8734425" y="2609850"/>
            <a:ext cx="2514600" cy="297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4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/>
          <p:cNvSpPr/>
          <p:nvPr/>
        </p:nvSpPr>
        <p:spPr>
          <a:xfrm>
            <a:off x="2484473" y="142153"/>
            <a:ext cx="71974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i="1" kern="0" dirty="0">
                <a:solidFill>
                  <a:srgbClr val="78808D"/>
                </a:solidFill>
              </a:rPr>
              <a:t>서비스 모델 타당성 분석 지표</a:t>
            </a:r>
            <a:endParaRPr lang="en-US" altLang="ko-KR" sz="3600" b="1" i="1" kern="0" dirty="0">
              <a:solidFill>
                <a:srgbClr val="78808D"/>
              </a:solidFill>
            </a:endParaRPr>
          </a:p>
        </p:txBody>
      </p:sp>
      <p:pic>
        <p:nvPicPr>
          <p:cNvPr id="1026" name="Picture 2" descr="http://www.aptn.co.kr/news/photo/201906/68475_20348_543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" t="31063" r="2001"/>
          <a:stretch/>
        </p:blipFill>
        <p:spPr bwMode="auto">
          <a:xfrm>
            <a:off x="7408016" y="2232639"/>
            <a:ext cx="4548553" cy="315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/>
          <p:cNvGrpSpPr/>
          <p:nvPr/>
        </p:nvGrpSpPr>
        <p:grpSpPr>
          <a:xfrm>
            <a:off x="7345038" y="1697402"/>
            <a:ext cx="4684490" cy="3824167"/>
            <a:chOff x="373023" y="4893695"/>
            <a:chExt cx="4684490" cy="3824167"/>
          </a:xfrm>
        </p:grpSpPr>
        <p:sp>
          <p:nvSpPr>
            <p:cNvPr id="18" name="직사각형 17"/>
            <p:cNvSpPr/>
            <p:nvPr/>
          </p:nvSpPr>
          <p:spPr>
            <a:xfrm>
              <a:off x="373023" y="5092748"/>
              <a:ext cx="4684490" cy="3625114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796574" y="4893695"/>
              <a:ext cx="1827409" cy="398106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누진 구간</a:t>
              </a:r>
              <a:endParaRPr lang="en-US" altLang="ko-KR" b="1" dirty="0"/>
            </a:p>
          </p:txBody>
        </p:sp>
      </p:grpSp>
      <p:grpSp>
        <p:nvGrpSpPr>
          <p:cNvPr id="20" name="그룹 19"/>
          <p:cNvGrpSpPr/>
          <p:nvPr/>
        </p:nvGrpSpPr>
        <p:grpSpPr>
          <a:xfrm rot="16200000">
            <a:off x="7060237" y="1811275"/>
            <a:ext cx="127096" cy="568463"/>
            <a:chOff x="696866" y="4234427"/>
            <a:chExt cx="127096" cy="568463"/>
          </a:xfrm>
        </p:grpSpPr>
        <p:sp>
          <p:nvSpPr>
            <p:cNvPr id="21" name="타원 20"/>
            <p:cNvSpPr/>
            <p:nvPr/>
          </p:nvSpPr>
          <p:spPr>
            <a:xfrm>
              <a:off x="696866" y="4234427"/>
              <a:ext cx="127096" cy="127096"/>
            </a:xfrm>
            <a:prstGeom prst="ellipse">
              <a:avLst/>
            </a:prstGeom>
            <a:solidFill>
              <a:srgbClr val="A6A6A6"/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연결선 21"/>
            <p:cNvCxnSpPr>
              <a:stCxn id="23" idx="0"/>
              <a:endCxn id="21" idx="4"/>
            </p:cNvCxnSpPr>
            <p:nvPr/>
          </p:nvCxnSpPr>
          <p:spPr>
            <a:xfrm flipV="1">
              <a:off x="760414" y="4361523"/>
              <a:ext cx="0" cy="314271"/>
            </a:xfrm>
            <a:prstGeom prst="lin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" name="타원 22"/>
            <p:cNvSpPr/>
            <p:nvPr/>
          </p:nvSpPr>
          <p:spPr>
            <a:xfrm>
              <a:off x="696866" y="4675794"/>
              <a:ext cx="127096" cy="127096"/>
            </a:xfrm>
            <a:prstGeom prst="ellipse">
              <a:avLst/>
            </a:prstGeom>
            <a:solidFill>
              <a:srgbClr val="A6A6A6"/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7209280" y="5532752"/>
            <a:ext cx="49453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</a:rPr>
              <a:t>아파트관리신문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, “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</a:rPr>
              <a:t>전기요금 누진제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···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</a:rPr>
              <a:t>여름철에만 누진 구간 확대키로 최종 결정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”, http://www.aptn.co.kr/news/articleView.html?idxno=68475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표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6342513"/>
                  </p:ext>
                </p:extLst>
              </p:nvPr>
            </p:nvGraphicFramePr>
            <p:xfrm>
              <a:off x="308682" y="1193544"/>
              <a:ext cx="6593850" cy="551205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35139">
                      <a:extLst>
                        <a:ext uri="{9D8B030D-6E8A-4147-A177-3AD203B41FA5}">
                          <a16:colId xmlns:a16="http://schemas.microsoft.com/office/drawing/2014/main" val="3379051510"/>
                        </a:ext>
                      </a:extLst>
                    </a:gridCol>
                    <a:gridCol w="4958711">
                      <a:extLst>
                        <a:ext uri="{9D8B030D-6E8A-4147-A177-3AD203B41FA5}">
                          <a16:colId xmlns:a16="http://schemas.microsoft.com/office/drawing/2014/main" val="945304613"/>
                        </a:ext>
                      </a:extLst>
                    </a:gridCol>
                  </a:tblGrid>
                  <a:tr h="5707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800" b="1" dirty="0"/>
                            <a:t>평가항목</a:t>
                          </a:r>
                        </a:p>
                      </a:txBody>
                      <a:tcPr anchor="ctr">
                        <a:solidFill>
                          <a:srgbClr val="FFDDE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800" b="1" dirty="0"/>
                            <a:t>수식</a:t>
                          </a:r>
                        </a:p>
                      </a:txBody>
                      <a:tcPr anchor="ctr">
                        <a:solidFill>
                          <a:srgbClr val="FFDD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3825418"/>
                      </a:ext>
                    </a:extLst>
                  </a:tr>
                  <a:tr h="82355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800" b="1" dirty="0"/>
                            <a:t>누진세 금액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800" dirty="0"/>
                            <a:t>누진 구간</a:t>
                          </a:r>
                          <a:r>
                            <a:rPr lang="en-US" altLang="ko-KR" sz="1800" dirty="0"/>
                            <a:t>{</a:t>
                          </a:r>
                          <a:r>
                            <a:rPr lang="ko-KR" altLang="en-US" sz="1800" dirty="0"/>
                            <a:t>한 달 전력사용량</a:t>
                          </a:r>
                          <a:r>
                            <a:rPr lang="en-US" altLang="ko-KR" sz="1800" dirty="0"/>
                            <a:t>}</a:t>
                          </a:r>
                          <a:endParaRPr lang="ko-KR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74132932"/>
                      </a:ext>
                    </a:extLst>
                  </a:tr>
                  <a:tr h="82355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800" b="1" dirty="0"/>
                            <a:t>누진세 금액 </a:t>
                          </a:r>
                          <a:endParaRPr lang="en-US" altLang="ko-KR" sz="1800" b="1" dirty="0"/>
                        </a:p>
                        <a:p>
                          <a:pPr algn="ctr" latinLnBrk="1"/>
                          <a:r>
                            <a:rPr lang="ko-KR" altLang="en-US" sz="1800" b="1" dirty="0"/>
                            <a:t>감소율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ko-K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ko-KR" altLang="en-US" sz="1800" i="1">
                                            <a:latin typeface="Cambria Math" panose="02040503050406030204" pitchFamily="18" charset="0"/>
                                          </a:rPr>
                                          <m:t>비교누진</m:t>
                                        </m:r>
                                        <m:r>
                                          <a:rPr lang="ko-KR" alt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금액</m:t>
                                        </m:r>
                                        <m:r>
                                          <a:rPr lang="en-US" altLang="ko-KR" sz="1800">
                                            <a:latin typeface="Cambria Math" panose="02040503050406030204" pitchFamily="18" charset="0"/>
                                          </a:rPr>
                                          <m:t> −</m:t>
                                        </m:r>
                                        <m:r>
                                          <a:rPr lang="en-US" altLang="ko-KR" sz="1800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ko-KR" alt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기존누진금액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ko-KR" altLang="en-US" sz="1800" i="1">
                                        <a:latin typeface="Cambria Math" panose="02040503050406030204" pitchFamily="18" charset="0"/>
                                      </a:rPr>
                                      <m:t>기존</m:t>
                                    </m:r>
                                    <m:r>
                                      <a:rPr lang="ko-KR" altLang="en-US" sz="1800" b="0" i="1" smtClean="0">
                                        <a:latin typeface="Cambria Math" panose="02040503050406030204" pitchFamily="18" charset="0"/>
                                      </a:rPr>
                                      <m:t>누진금액</m:t>
                                    </m:r>
                                  </m:den>
                                </m:f>
                                <m:r>
                                  <a:rPr lang="en-US" altLang="ko-KR" sz="18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100 %</m:t>
                                </m:r>
                              </m:oMath>
                            </m:oMathPara>
                          </a14:m>
                          <a:endParaRPr lang="ko-KR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03641129"/>
                      </a:ext>
                    </a:extLst>
                  </a:tr>
                  <a:tr h="82355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800" b="1" dirty="0"/>
                            <a:t>거래 이익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altLang="ko-K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r>
                                      <a:rPr lang="ko-KR" altLang="en-US" sz="1800" i="1" smtClean="0">
                                        <a:latin typeface="Cambria Math" panose="02040503050406030204" pitchFamily="18" charset="0"/>
                                      </a:rPr>
                                      <m:t>판매전력량</m:t>
                                    </m:r>
                                    <m:r>
                                      <a:rPr lang="en-US" altLang="ko-KR" sz="1800" smtClean="0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ko-KR" altLang="en-US" sz="1800" b="0" i="1" smtClean="0">
                                        <a:latin typeface="Cambria Math" panose="02040503050406030204" pitchFamily="18" charset="0"/>
                                      </a:rPr>
                                      <m:t>전력가격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ko-KR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84098763"/>
                      </a:ext>
                    </a:extLst>
                  </a:tr>
                  <a:tr h="82355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800" b="1" dirty="0" smtClean="0"/>
                            <a:t>거래 이익</a:t>
                          </a:r>
                          <a:endParaRPr lang="en-US" altLang="ko-KR" sz="1800" b="1" dirty="0" smtClean="0"/>
                        </a:p>
                        <a:p>
                          <a:pPr algn="ctr" latinLnBrk="1"/>
                          <a:r>
                            <a:rPr lang="ko-KR" altLang="en-US" sz="1800" b="1" dirty="0" smtClean="0"/>
                            <a:t>증가율</a:t>
                          </a:r>
                          <a:endParaRPr lang="ko-KR" altLang="en-US" sz="1800" b="1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ko-K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ko-KR" altLang="en-US" sz="1800" i="1">
                                            <a:latin typeface="Cambria Math" panose="02040503050406030204" pitchFamily="18" charset="0"/>
                                          </a:rPr>
                                          <m:t>비교거래이익</m:t>
                                        </m:r>
                                        <m:r>
                                          <a:rPr lang="en-US" altLang="ko-KR" sz="1800">
                                            <a:latin typeface="Cambria Math" panose="02040503050406030204" pitchFamily="18" charset="0"/>
                                          </a:rPr>
                                          <m:t> −</m:t>
                                        </m:r>
                                        <m:r>
                                          <a:rPr lang="en-US" altLang="ko-KR" sz="1800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ko-KR" alt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기존거래이익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ko-KR" altLang="en-US" sz="1800" i="1">
                                        <a:latin typeface="Cambria Math" panose="02040503050406030204" pitchFamily="18" charset="0"/>
                                      </a:rPr>
                                      <m:t>기존거래이익</m:t>
                                    </m:r>
                                  </m:den>
                                </m:f>
                                <m:r>
                                  <a:rPr lang="en-US" altLang="ko-KR" sz="18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100 %</m:t>
                                </m:r>
                              </m:oMath>
                            </m:oMathPara>
                          </a14:m>
                          <a:endParaRPr lang="ko-KR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13857510"/>
                      </a:ext>
                    </a:extLst>
                  </a:tr>
                  <a:tr h="82355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800" b="1" dirty="0"/>
                            <a:t>소비 금액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800" dirty="0" err="1"/>
                            <a:t>누진세금액</a:t>
                          </a:r>
                          <a:r>
                            <a:rPr lang="ko-KR" altLang="en-US" sz="1800" dirty="0"/>
                            <a:t> </a:t>
                          </a:r>
                          <a:r>
                            <a:rPr lang="en-US" altLang="ko-KR" sz="1800" dirty="0"/>
                            <a:t>– </a:t>
                          </a:r>
                          <a:r>
                            <a:rPr lang="ko-KR" altLang="en-US" sz="1800" dirty="0" err="1"/>
                            <a:t>거래이익</a:t>
                          </a:r>
                          <a:endParaRPr lang="ko-KR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09322981"/>
                      </a:ext>
                    </a:extLst>
                  </a:tr>
                  <a:tr h="82355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800" b="1" dirty="0"/>
                            <a:t>불만족 지수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altLang="ko-K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f>
                                      <m:fPr>
                                        <m:ctrlPr>
                                          <a:rPr lang="en-US" altLang="ko-K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altLang="ko-KR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ko-KR" altLang="en-US" sz="1800">
                                                <a:latin typeface="Cambria Math" panose="02040503050406030204" pitchFamily="18" charset="0"/>
                                              </a:rPr>
                                              <m:t>선호시간</m:t>
                                            </m:r>
                                            <m:r>
                                              <a:rPr lang="en-US" altLang="ko-KR" sz="1800">
                                                <a:latin typeface="Cambria Math" panose="02040503050406030204" pitchFamily="18" charset="0"/>
                                              </a:rPr>
                                              <m:t> − </m:t>
                                            </m:r>
                                            <m:r>
                                              <a:rPr lang="ko-KR" altLang="en-US" sz="1800">
                                                <a:latin typeface="Cambria Math" panose="02040503050406030204" pitchFamily="18" charset="0"/>
                                              </a:rPr>
                                              <m:t>사용시간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ko-KR" altLang="en-US" sz="1800">
                                            <a:latin typeface="Cambria Math" panose="02040503050406030204" pitchFamily="18" charset="0"/>
                                          </a:rPr>
                                          <m:t>사용횟수</m:t>
                                        </m:r>
                                        <m:r>
                                          <a:rPr lang="en-US" altLang="ko-KR" sz="1800">
                                            <a:latin typeface="Cambria Math" panose="02040503050406030204" pitchFamily="18" charset="0"/>
                                          </a:rPr>
                                          <m:t> ×</m:t>
                                        </m:r>
                                        <m:r>
                                          <a:rPr lang="en-US" altLang="ko-KR" sz="1800">
                                            <a:latin typeface="Cambria Math" panose="02040503050406030204" pitchFamily="18" charset="0"/>
                                          </a:rPr>
                                          <m:t>𝟐𝟒</m:t>
                                        </m:r>
                                      </m:den>
                                    </m:f>
                                    <m:r>
                                      <a:rPr lang="en-US" altLang="ko-KR" sz="1800" smtClean="0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altLang="ko-KR" sz="1800" b="0" i="1" smtClean="0">
                                        <a:latin typeface="Cambria Math" panose="02040503050406030204" pitchFamily="18" charset="0"/>
                                      </a:rPr>
                                      <m:t>100 %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ko-KR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927824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표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6342513"/>
                  </p:ext>
                </p:extLst>
              </p:nvPr>
            </p:nvGraphicFramePr>
            <p:xfrm>
              <a:off x="308682" y="1193544"/>
              <a:ext cx="6593850" cy="551205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35139">
                      <a:extLst>
                        <a:ext uri="{9D8B030D-6E8A-4147-A177-3AD203B41FA5}">
                          <a16:colId xmlns:a16="http://schemas.microsoft.com/office/drawing/2014/main" val="3379051510"/>
                        </a:ext>
                      </a:extLst>
                    </a:gridCol>
                    <a:gridCol w="4958711">
                      <a:extLst>
                        <a:ext uri="{9D8B030D-6E8A-4147-A177-3AD203B41FA5}">
                          <a16:colId xmlns:a16="http://schemas.microsoft.com/office/drawing/2014/main" val="945304613"/>
                        </a:ext>
                      </a:extLst>
                    </a:gridCol>
                  </a:tblGrid>
                  <a:tr h="5707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800" b="1" dirty="0"/>
                            <a:t>평가항목</a:t>
                          </a:r>
                        </a:p>
                      </a:txBody>
                      <a:tcPr anchor="ctr">
                        <a:solidFill>
                          <a:srgbClr val="FFDDE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800" b="1" dirty="0"/>
                            <a:t>수식</a:t>
                          </a:r>
                        </a:p>
                      </a:txBody>
                      <a:tcPr anchor="ctr">
                        <a:solidFill>
                          <a:srgbClr val="FFDDE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3825418"/>
                      </a:ext>
                    </a:extLst>
                  </a:tr>
                  <a:tr h="82355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800" b="1" dirty="0"/>
                            <a:t>누진세 금액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800" dirty="0"/>
                            <a:t>누진 구간</a:t>
                          </a:r>
                          <a:r>
                            <a:rPr lang="en-US" altLang="ko-KR" sz="1800" dirty="0"/>
                            <a:t>{</a:t>
                          </a:r>
                          <a:r>
                            <a:rPr lang="ko-KR" altLang="en-US" sz="1800" dirty="0"/>
                            <a:t>한 달 전력사용량</a:t>
                          </a:r>
                          <a:r>
                            <a:rPr lang="en-US" altLang="ko-KR" sz="1800" dirty="0"/>
                            <a:t>}</a:t>
                          </a:r>
                          <a:endParaRPr lang="ko-KR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74132932"/>
                      </a:ext>
                    </a:extLst>
                  </a:tr>
                  <a:tr h="82355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800" b="1" dirty="0"/>
                            <a:t>누진세 금액 </a:t>
                          </a:r>
                          <a:endParaRPr lang="en-US" altLang="ko-KR" sz="1800" b="1" dirty="0"/>
                        </a:p>
                        <a:p>
                          <a:pPr algn="ctr" latinLnBrk="1"/>
                          <a:r>
                            <a:rPr lang="ko-KR" altLang="en-US" sz="1800" b="1" dirty="0"/>
                            <a:t>감소율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3170" t="-170370" r="-246" b="-4029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3641129"/>
                      </a:ext>
                    </a:extLst>
                  </a:tr>
                  <a:tr h="82355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800" b="1" dirty="0"/>
                            <a:t>거래 이익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3170" t="-270370" r="-246" b="-3029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4098763"/>
                      </a:ext>
                    </a:extLst>
                  </a:tr>
                  <a:tr h="82355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800" b="1" dirty="0" smtClean="0"/>
                            <a:t>거래 이익</a:t>
                          </a:r>
                          <a:endParaRPr lang="en-US" altLang="ko-KR" sz="1800" b="1" dirty="0" smtClean="0"/>
                        </a:p>
                        <a:p>
                          <a:pPr algn="ctr" latinLnBrk="1"/>
                          <a:r>
                            <a:rPr lang="ko-KR" altLang="en-US" sz="1800" b="1" dirty="0" smtClean="0"/>
                            <a:t>증가율</a:t>
                          </a:r>
                          <a:endParaRPr lang="ko-KR" altLang="en-US" sz="1800" b="1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3170" t="-367647" r="-246" b="-2007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3857510"/>
                      </a:ext>
                    </a:extLst>
                  </a:tr>
                  <a:tr h="82355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800" b="1" dirty="0"/>
                            <a:t>소비 금액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800" dirty="0" err="1"/>
                            <a:t>누진세금액</a:t>
                          </a:r>
                          <a:r>
                            <a:rPr lang="ko-KR" altLang="en-US" sz="1800" dirty="0"/>
                            <a:t> </a:t>
                          </a:r>
                          <a:r>
                            <a:rPr lang="en-US" altLang="ko-KR" sz="1800" dirty="0"/>
                            <a:t>– </a:t>
                          </a:r>
                          <a:r>
                            <a:rPr lang="ko-KR" altLang="en-US" sz="1800" dirty="0" err="1"/>
                            <a:t>거래이익</a:t>
                          </a:r>
                          <a:endParaRPr lang="ko-KR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09322981"/>
                      </a:ext>
                    </a:extLst>
                  </a:tr>
                  <a:tr h="82355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800" b="1" dirty="0"/>
                            <a:t>불만족 지수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3170" t="-571111" r="-246" b="-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927824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021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직선 연결선 51"/>
          <p:cNvCxnSpPr/>
          <p:nvPr/>
        </p:nvCxnSpPr>
        <p:spPr>
          <a:xfrm>
            <a:off x="4241727" y="4250197"/>
            <a:ext cx="3105235" cy="0"/>
          </a:xfrm>
          <a:prstGeom prst="line">
            <a:avLst/>
          </a:prstGeom>
          <a:ln w="19050">
            <a:solidFill>
              <a:srgbClr val="FF4858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126919" y="25774"/>
            <a:ext cx="5938160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i="1" kern="0" dirty="0">
                <a:solidFill>
                  <a:srgbClr val="78808D"/>
                </a:solidFill>
              </a:rPr>
              <a:t>개발 배경</a:t>
            </a:r>
            <a:r>
              <a:rPr lang="en-US" altLang="ko-KR" sz="3600" b="1" i="1" kern="0" dirty="0">
                <a:solidFill>
                  <a:srgbClr val="78808D"/>
                </a:solidFill>
              </a:rPr>
              <a:t> 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70691"/>
            <a:ext cx="2616592" cy="4388398"/>
          </a:xfrm>
          <a:prstGeom prst="rect">
            <a:avLst/>
          </a:prstGeom>
          <a:effectLst>
            <a:reflection blurRad="6350" stA="50000" endA="295" endPos="92000" dist="101600" dir="5400000" sy="-100000" algn="bl" rotWithShape="0"/>
          </a:effectLst>
        </p:spPr>
      </p:pic>
      <p:grpSp>
        <p:nvGrpSpPr>
          <p:cNvPr id="29" name="그룹 28"/>
          <p:cNvGrpSpPr/>
          <p:nvPr/>
        </p:nvGrpSpPr>
        <p:grpSpPr>
          <a:xfrm>
            <a:off x="4876800" y="1266825"/>
            <a:ext cx="6565900" cy="1057275"/>
            <a:chOff x="6382407" y="-1416008"/>
            <a:chExt cx="8980933" cy="1446155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4"/>
            <a:srcRect l="989" t="1199" b="83373"/>
            <a:stretch/>
          </p:blipFill>
          <p:spPr>
            <a:xfrm>
              <a:off x="6382407" y="-1416008"/>
              <a:ext cx="8980933" cy="1446155"/>
            </a:xfrm>
            <a:prstGeom prst="rect">
              <a:avLst/>
            </a:prstGeom>
            <a:effectLst/>
          </p:spPr>
        </p:pic>
        <p:sp>
          <p:nvSpPr>
            <p:cNvPr id="33" name="직사각형 32"/>
            <p:cNvSpPr/>
            <p:nvPr/>
          </p:nvSpPr>
          <p:spPr>
            <a:xfrm>
              <a:off x="14732000" y="-1016851"/>
              <a:ext cx="267537" cy="4231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7" name="직선 연결선 46"/>
          <p:cNvCxnSpPr/>
          <p:nvPr/>
        </p:nvCxnSpPr>
        <p:spPr>
          <a:xfrm flipV="1">
            <a:off x="3096175" y="1621245"/>
            <a:ext cx="1143000" cy="1051555"/>
          </a:xfrm>
          <a:prstGeom prst="line">
            <a:avLst/>
          </a:prstGeom>
          <a:ln w="19050">
            <a:solidFill>
              <a:srgbClr val="FF4858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 flipV="1">
            <a:off x="3096175" y="2927408"/>
            <a:ext cx="1143000" cy="1051555"/>
          </a:xfrm>
          <a:prstGeom prst="line">
            <a:avLst/>
          </a:prstGeom>
          <a:ln w="19050">
            <a:solidFill>
              <a:srgbClr val="FF4858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flipV="1">
            <a:off x="3096175" y="4250197"/>
            <a:ext cx="1143000" cy="1051555"/>
          </a:xfrm>
          <a:prstGeom prst="line">
            <a:avLst/>
          </a:prstGeom>
          <a:ln w="19050">
            <a:solidFill>
              <a:srgbClr val="FF4858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4239175" y="1621245"/>
            <a:ext cx="551900" cy="0"/>
          </a:xfrm>
          <a:prstGeom prst="line">
            <a:avLst/>
          </a:prstGeom>
          <a:ln w="19050">
            <a:solidFill>
              <a:srgbClr val="FF4858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4239175" y="2927408"/>
            <a:ext cx="478599" cy="0"/>
          </a:xfrm>
          <a:prstGeom prst="line">
            <a:avLst/>
          </a:prstGeom>
          <a:ln w="19050">
            <a:solidFill>
              <a:srgbClr val="FF4858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9669270" y="2041953"/>
            <a:ext cx="1773430" cy="282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9621645" y="1643949"/>
            <a:ext cx="1773430" cy="282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877130" y="2685033"/>
            <a:ext cx="6565569" cy="1019176"/>
            <a:chOff x="4877130" y="2733673"/>
            <a:chExt cx="6565569" cy="1019176"/>
          </a:xfrm>
        </p:grpSpPr>
        <p:grpSp>
          <p:nvGrpSpPr>
            <p:cNvPr id="37" name="그룹 36"/>
            <p:cNvGrpSpPr/>
            <p:nvPr/>
          </p:nvGrpSpPr>
          <p:grpSpPr>
            <a:xfrm>
              <a:off x="4877132" y="2733673"/>
              <a:ext cx="5258301" cy="1019176"/>
              <a:chOff x="-4292097" y="4563495"/>
              <a:chExt cx="7192379" cy="1394044"/>
            </a:xfrm>
          </p:grpSpPr>
          <p:pic>
            <p:nvPicPr>
              <p:cNvPr id="38" name="그림 37"/>
              <p:cNvPicPr>
                <a:picLocks noChangeAspect="1"/>
              </p:cNvPicPr>
              <p:nvPr/>
            </p:nvPicPr>
            <p:blipFill rotWithShape="1">
              <a:blip r:embed="rId5"/>
              <a:srcRect t="2252" b="60981"/>
              <a:stretch/>
            </p:blipFill>
            <p:spPr>
              <a:xfrm>
                <a:off x="-4292097" y="4563495"/>
                <a:ext cx="7192379" cy="1394044"/>
              </a:xfrm>
              <a:prstGeom prst="rect">
                <a:avLst/>
              </a:prstGeom>
              <a:effectLst/>
            </p:spPr>
          </p:pic>
          <p:sp>
            <p:nvSpPr>
              <p:cNvPr id="39" name="직사각형 38"/>
              <p:cNvSpPr/>
              <p:nvPr/>
            </p:nvSpPr>
            <p:spPr>
              <a:xfrm>
                <a:off x="1997661" y="5568488"/>
                <a:ext cx="902619" cy="2587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64" name="그림 63"/>
            <p:cNvPicPr>
              <a:picLocks noChangeAspect="1"/>
            </p:cNvPicPr>
            <p:nvPr/>
          </p:nvPicPr>
          <p:blipFill rotWithShape="1">
            <a:blip r:embed="rId4"/>
            <a:srcRect t="11321" b="87845"/>
            <a:stretch/>
          </p:blipFill>
          <p:spPr>
            <a:xfrm>
              <a:off x="4877130" y="3417568"/>
              <a:ext cx="6565569" cy="58751"/>
            </a:xfrm>
            <a:prstGeom prst="rect">
              <a:avLst/>
            </a:prstGeom>
          </p:spPr>
        </p:pic>
      </p:grpSp>
      <p:sp>
        <p:nvSpPr>
          <p:cNvPr id="67" name="타원 66"/>
          <p:cNvSpPr/>
          <p:nvPr/>
        </p:nvSpPr>
        <p:spPr>
          <a:xfrm>
            <a:off x="2997479" y="2602714"/>
            <a:ext cx="197390" cy="197390"/>
          </a:xfrm>
          <a:prstGeom prst="ellipse">
            <a:avLst/>
          </a:prstGeom>
          <a:solidFill>
            <a:srgbClr val="FF4858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2997479" y="3907090"/>
            <a:ext cx="197390" cy="197390"/>
          </a:xfrm>
          <a:prstGeom prst="ellipse">
            <a:avLst/>
          </a:prstGeom>
          <a:solidFill>
            <a:srgbClr val="FF4858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2997479" y="5231029"/>
            <a:ext cx="197390" cy="197390"/>
          </a:xfrm>
          <a:prstGeom prst="ellipse">
            <a:avLst/>
          </a:prstGeom>
          <a:solidFill>
            <a:srgbClr val="FF4858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4740878" y="1125582"/>
            <a:ext cx="6893201" cy="1281098"/>
          </a:xfrm>
          <a:prstGeom prst="roundRect">
            <a:avLst/>
          </a:prstGeom>
          <a:noFill/>
          <a:ln w="76200">
            <a:solidFill>
              <a:srgbClr val="FF4858"/>
            </a:solidFill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4740878" y="2524838"/>
            <a:ext cx="6893201" cy="1234939"/>
          </a:xfrm>
          <a:prstGeom prst="roundRect">
            <a:avLst/>
          </a:prstGeom>
          <a:noFill/>
          <a:ln w="76200">
            <a:solidFill>
              <a:srgbClr val="FF4858"/>
            </a:solidFill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4740878" y="3885895"/>
            <a:ext cx="2450497" cy="263873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4858"/>
            </a:solidFill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4638950" y="1522550"/>
            <a:ext cx="197390" cy="197390"/>
          </a:xfrm>
          <a:prstGeom prst="ellipse">
            <a:avLst/>
          </a:prstGeom>
          <a:solidFill>
            <a:srgbClr val="FF4858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4638738" y="2845339"/>
            <a:ext cx="197390" cy="197390"/>
          </a:xfrm>
          <a:prstGeom prst="ellipse">
            <a:avLst/>
          </a:prstGeom>
          <a:solidFill>
            <a:srgbClr val="FF4858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4638738" y="4172650"/>
            <a:ext cx="197390" cy="197390"/>
          </a:xfrm>
          <a:prstGeom prst="ellipse">
            <a:avLst/>
          </a:prstGeom>
          <a:solidFill>
            <a:srgbClr val="FF4858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Picture 2" descr="https://blogfiles.pstatic.net/MjAyMDAxMTZfMjk4/MDAxNTc5MTYwNTk0ODc3.rv4X9sCKX362_AvQjuGKBGgpkqNaOeV7tVPG-xwiL6Eg.RuVc3VB6_zxdr2rqh9gP3z8iLIkmgbJJaLW8iBvFwqEg.JPEG.kepri5086/6-3.JPG?type=w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791" y="4262244"/>
            <a:ext cx="4073783" cy="215030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모서리가 둥근 직사각형 39"/>
          <p:cNvSpPr/>
          <p:nvPr/>
        </p:nvSpPr>
        <p:spPr>
          <a:xfrm>
            <a:off x="7416541" y="3885895"/>
            <a:ext cx="4217538" cy="2638730"/>
          </a:xfrm>
          <a:prstGeom prst="roundRect">
            <a:avLst/>
          </a:prstGeom>
          <a:noFill/>
          <a:ln w="76200">
            <a:solidFill>
              <a:srgbClr val="FF4858"/>
            </a:solidFill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prstClr val="white"/>
              </a:solidFill>
            </a:endParaRPr>
          </a:p>
        </p:txBody>
      </p:sp>
      <p:pic>
        <p:nvPicPr>
          <p:cNvPr id="44" name="Picture 2" descr="삼성 스마트싱스 에너지(SmartThings Energy) 앱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54" t="42360" r="34522" b="17374"/>
          <a:stretch/>
        </p:blipFill>
        <p:spPr bwMode="auto">
          <a:xfrm>
            <a:off x="4898087" y="4046349"/>
            <a:ext cx="2155638" cy="234179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타원 41"/>
          <p:cNvSpPr/>
          <p:nvPr/>
        </p:nvSpPr>
        <p:spPr>
          <a:xfrm>
            <a:off x="7334374" y="4172650"/>
            <a:ext cx="197390" cy="197390"/>
          </a:xfrm>
          <a:prstGeom prst="ellipse">
            <a:avLst/>
          </a:prstGeom>
          <a:solidFill>
            <a:srgbClr val="FF4858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8989833" y="4533519"/>
            <a:ext cx="1240185" cy="124018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7524411" y="4009735"/>
            <a:ext cx="24080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b="1" dirty="0"/>
              <a:t>◎ 전력시장 발전방안 </a:t>
            </a:r>
            <a:r>
              <a:rPr lang="ko-KR" altLang="en-US" sz="1100" b="1" dirty="0" err="1"/>
              <a:t>로드맵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정부</a:t>
            </a:r>
            <a:r>
              <a:rPr lang="en-US" altLang="ko-KR" sz="1100" b="1" dirty="0"/>
              <a:t>)</a:t>
            </a:r>
            <a:endParaRPr lang="ko-KR" altLang="en-US" sz="1100" dirty="0"/>
          </a:p>
        </p:txBody>
      </p:sp>
      <p:sp>
        <p:nvSpPr>
          <p:cNvPr id="53" name="직사각형 52"/>
          <p:cNvSpPr/>
          <p:nvPr/>
        </p:nvSpPr>
        <p:spPr>
          <a:xfrm>
            <a:off x="7531071" y="6045364"/>
            <a:ext cx="954010" cy="282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42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126919" y="25774"/>
            <a:ext cx="5938160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i="1" kern="0" dirty="0">
                <a:solidFill>
                  <a:srgbClr val="78808D"/>
                </a:solidFill>
              </a:rPr>
              <a:t>개발 내용</a:t>
            </a:r>
            <a:r>
              <a:rPr lang="en-US" altLang="ko-KR" sz="3600" b="1" i="1" kern="0" dirty="0">
                <a:solidFill>
                  <a:srgbClr val="78808D"/>
                </a:solidFill>
              </a:rPr>
              <a:t> </a:t>
            </a:r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76"/>
          <a:stretch/>
        </p:blipFill>
        <p:spPr>
          <a:xfrm>
            <a:off x="218283" y="2567570"/>
            <a:ext cx="4781126" cy="3599587"/>
          </a:xfrm>
          <a:prstGeom prst="rect">
            <a:avLst/>
          </a:prstGeom>
        </p:spPr>
      </p:pic>
      <p:sp>
        <p:nvSpPr>
          <p:cNvPr id="83" name="원형 82"/>
          <p:cNvSpPr/>
          <p:nvPr/>
        </p:nvSpPr>
        <p:spPr>
          <a:xfrm rot="19848463">
            <a:off x="1200754" y="253180"/>
            <a:ext cx="7135099" cy="8518262"/>
          </a:xfrm>
          <a:prstGeom prst="pie">
            <a:avLst>
              <a:gd name="adj1" fmla="val 20008641"/>
              <a:gd name="adj2" fmla="val 3348371"/>
            </a:avLst>
          </a:prstGeom>
          <a:solidFill>
            <a:schemeClr val="bg2">
              <a:lumMod val="25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768193" y="4699071"/>
            <a:ext cx="680324" cy="680326"/>
          </a:xfrm>
          <a:prstGeom prst="ellipse">
            <a:avLst/>
          </a:prstGeom>
          <a:noFill/>
          <a:ln w="57150">
            <a:solidFill>
              <a:srgbClr val="FF485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6464240" y="852743"/>
            <a:ext cx="5510137" cy="5456617"/>
            <a:chOff x="6261874" y="852743"/>
            <a:chExt cx="5189420" cy="5456617"/>
          </a:xfrm>
        </p:grpSpPr>
        <p:sp>
          <p:nvSpPr>
            <p:cNvPr id="84" name="모서리가 둥근 직사각형 83"/>
            <p:cNvSpPr/>
            <p:nvPr/>
          </p:nvSpPr>
          <p:spPr>
            <a:xfrm>
              <a:off x="6261874" y="852743"/>
              <a:ext cx="5189420" cy="5456617"/>
            </a:xfrm>
            <a:prstGeom prst="roundRect">
              <a:avLst/>
            </a:prstGeom>
            <a:solidFill>
              <a:srgbClr val="FF48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13" t="-4568" r="25955" b="-5322"/>
            <a:stretch/>
          </p:blipFill>
          <p:spPr>
            <a:xfrm>
              <a:off x="7630299" y="1163610"/>
              <a:ext cx="3483855" cy="2822921"/>
            </a:xfrm>
            <a:prstGeom prst="rect">
              <a:avLst/>
            </a:prstGeom>
            <a:solidFill>
              <a:schemeClr val="bg1"/>
            </a:solidFill>
            <a:effectLst>
              <a:softEdge rad="31750"/>
            </a:effectLst>
          </p:spPr>
        </p:pic>
      </p:grpSp>
      <p:sp>
        <p:nvSpPr>
          <p:cNvPr id="87" name="원형 화살표 86"/>
          <p:cNvSpPr/>
          <p:nvPr/>
        </p:nvSpPr>
        <p:spPr>
          <a:xfrm rot="4014025">
            <a:off x="3243792" y="1535020"/>
            <a:ext cx="5664683" cy="5664683"/>
          </a:xfrm>
          <a:prstGeom prst="circularArrow">
            <a:avLst>
              <a:gd name="adj1" fmla="val 2593"/>
              <a:gd name="adj2" fmla="val 336015"/>
              <a:gd name="adj3" fmla="val 12260330"/>
              <a:gd name="adj4" fmla="val 10632611"/>
              <a:gd name="adj5" fmla="val 3186"/>
            </a:avLst>
          </a:prstGeom>
          <a:solidFill>
            <a:schemeClr val="tx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8" name="원형 화살표 87"/>
          <p:cNvSpPr/>
          <p:nvPr/>
        </p:nvSpPr>
        <p:spPr>
          <a:xfrm rot="4984663" flipH="1" flipV="1">
            <a:off x="3250683" y="793861"/>
            <a:ext cx="5664683" cy="5664683"/>
          </a:xfrm>
          <a:prstGeom prst="circularArrow">
            <a:avLst>
              <a:gd name="adj1" fmla="val 2593"/>
              <a:gd name="adj2" fmla="val 336015"/>
              <a:gd name="adj3" fmla="val 12260330"/>
              <a:gd name="adj4" fmla="val 10632611"/>
              <a:gd name="adj5" fmla="val 3186"/>
            </a:avLst>
          </a:prstGeom>
          <a:solidFill>
            <a:schemeClr val="tx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5" name="직사각형 24"/>
          <p:cNvSpPr/>
          <p:nvPr/>
        </p:nvSpPr>
        <p:spPr>
          <a:xfrm>
            <a:off x="7282133" y="1163609"/>
            <a:ext cx="535070" cy="2822921"/>
          </a:xfrm>
          <a:prstGeom prst="rect">
            <a:avLst/>
          </a:prstGeom>
          <a:solidFill>
            <a:srgbClr val="A6A6A6"/>
          </a:solidFill>
          <a:ln>
            <a:solidFill>
              <a:srgbClr val="A6A6A6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머신러닝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．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딥러닝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7282133" y="4126957"/>
            <a:ext cx="535070" cy="1866519"/>
          </a:xfrm>
          <a:prstGeom prst="rect">
            <a:avLst/>
          </a:prstGeom>
          <a:solidFill>
            <a:srgbClr val="A6A6A6"/>
          </a:solidFill>
          <a:ln>
            <a:solidFill>
              <a:srgbClr val="A6A6A6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강화학습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747164" y="2116085"/>
            <a:ext cx="3723363" cy="413296"/>
          </a:xfrm>
          <a:prstGeom prst="rect">
            <a:avLst/>
          </a:prstGeom>
          <a:solidFill>
            <a:srgbClr val="A6A6A6"/>
          </a:solidFill>
          <a:ln>
            <a:solidFill>
              <a:srgbClr val="A6A6A6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스마트그리드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3503611" y="4248837"/>
            <a:ext cx="1251494" cy="413296"/>
          </a:xfrm>
          <a:prstGeom prst="rect">
            <a:avLst/>
          </a:prstGeom>
          <a:solidFill>
            <a:srgbClr val="FF4858"/>
          </a:solidFill>
          <a:ln>
            <a:solidFill>
              <a:srgbClr val="A6A6A6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프로슈머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216847" y="2759513"/>
            <a:ext cx="3313108" cy="2303596"/>
            <a:chOff x="4406367" y="2759513"/>
            <a:chExt cx="3313108" cy="2303596"/>
          </a:xfrm>
        </p:grpSpPr>
        <p:graphicFrame>
          <p:nvGraphicFramePr>
            <p:cNvPr id="93" name="차트 92"/>
            <p:cNvGraphicFramePr/>
            <p:nvPr>
              <p:extLst>
                <p:ext uri="{D42A27DB-BD31-4B8C-83A1-F6EECF244321}">
                  <p14:modId xmlns:p14="http://schemas.microsoft.com/office/powerpoint/2010/main" val="1238030857"/>
                </p:ext>
              </p:extLst>
            </p:nvPr>
          </p:nvGraphicFramePr>
          <p:xfrm>
            <a:off x="4406367" y="2759513"/>
            <a:ext cx="3313108" cy="230359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26" name="직사각형 25"/>
            <p:cNvSpPr/>
            <p:nvPr/>
          </p:nvSpPr>
          <p:spPr>
            <a:xfrm>
              <a:off x="5715544" y="3571031"/>
              <a:ext cx="1107996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b="1" dirty="0"/>
                <a:t>SASEP</a:t>
              </a:r>
            </a:p>
            <a:p>
              <a:r>
                <a:rPr lang="ko-KR" altLang="en-US" sz="2400" b="1" dirty="0"/>
                <a:t>서비스</a:t>
              </a:r>
              <a:endParaRPr lang="ko-KR" altLang="en-US" sz="2400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9" t="-9880" r="-1954" b="-12499"/>
          <a:stretch/>
        </p:blipFill>
        <p:spPr>
          <a:xfrm>
            <a:off x="7917237" y="4114800"/>
            <a:ext cx="3699162" cy="1878676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</p:pic>
      <p:sp>
        <p:nvSpPr>
          <p:cNvPr id="20" name="직사각형 19"/>
          <p:cNvSpPr/>
          <p:nvPr/>
        </p:nvSpPr>
        <p:spPr>
          <a:xfrm>
            <a:off x="370133" y="6167157"/>
            <a:ext cx="43849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i="1" dirty="0"/>
              <a:t>* SASEP </a:t>
            </a:r>
            <a:r>
              <a:rPr lang="ko-KR" altLang="en-US" sz="1200" b="1" i="1" dirty="0"/>
              <a:t>서비스</a:t>
            </a:r>
            <a:r>
              <a:rPr lang="en-US" altLang="ko-KR" sz="1200" b="1" i="1" dirty="0"/>
              <a:t>: </a:t>
            </a:r>
            <a:r>
              <a:rPr lang="ko-KR" altLang="en-US" sz="1200" b="1" i="1" dirty="0">
                <a:solidFill>
                  <a:srgbClr val="FF4858"/>
                </a:solidFill>
              </a:rPr>
              <a:t>누진세</a:t>
            </a:r>
            <a:r>
              <a:rPr lang="ko-KR" altLang="en-US" sz="1200" b="1" i="1" dirty="0"/>
              <a:t>를 고려한 전력 사용 스케줄링 서비스</a:t>
            </a:r>
            <a:r>
              <a:rPr lang="en-US" altLang="ko-KR" sz="1200" b="1" i="1" dirty="0"/>
              <a:t/>
            </a:r>
            <a:br>
              <a:rPr lang="en-US" altLang="ko-KR" sz="1200" b="1" i="1" dirty="0"/>
            </a:br>
            <a:r>
              <a:rPr lang="en-US" altLang="ko-KR" sz="1200" b="1" i="1" dirty="0"/>
              <a:t>  </a:t>
            </a:r>
            <a:r>
              <a:rPr lang="en-US" altLang="ko-KR" sz="1200" b="1" i="1" dirty="0">
                <a:solidFill>
                  <a:schemeClr val="bg1">
                    <a:lumMod val="65000"/>
                  </a:schemeClr>
                </a:solidFill>
              </a:rPr>
              <a:t>(Smart Appliance Scheduling for Energy Prosumer)</a:t>
            </a:r>
          </a:p>
          <a:p>
            <a:endParaRPr lang="ko-KR" altLang="en-US" sz="1200" i="1" dirty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15" y="3261575"/>
            <a:ext cx="232361" cy="379683"/>
          </a:xfrm>
          <a:prstGeom prst="rect">
            <a:avLst/>
          </a:prstGeom>
          <a:ln>
            <a:noFill/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51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303" y="1077981"/>
            <a:ext cx="3841200" cy="291960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8470902" y="5238292"/>
            <a:ext cx="3130550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50266" y="4834467"/>
            <a:ext cx="4428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Training data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821333" y="4826000"/>
            <a:ext cx="4428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Testing data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08" y="1077981"/>
            <a:ext cx="3842904" cy="2920608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95898"/>
              </p:ext>
            </p:extLst>
          </p:nvPr>
        </p:nvGraphicFramePr>
        <p:xfrm>
          <a:off x="386278" y="4607992"/>
          <a:ext cx="11419442" cy="195693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075568">
                  <a:extLst>
                    <a:ext uri="{9D8B030D-6E8A-4147-A177-3AD203B41FA5}">
                      <a16:colId xmlns:a16="http://schemas.microsoft.com/office/drawing/2014/main" val="3155298478"/>
                    </a:ext>
                  </a:extLst>
                </a:gridCol>
                <a:gridCol w="3928140">
                  <a:extLst>
                    <a:ext uri="{9D8B030D-6E8A-4147-A177-3AD203B41FA5}">
                      <a16:colId xmlns:a16="http://schemas.microsoft.com/office/drawing/2014/main" val="1611002434"/>
                    </a:ext>
                  </a:extLst>
                </a:gridCol>
                <a:gridCol w="2213560">
                  <a:extLst>
                    <a:ext uri="{9D8B030D-6E8A-4147-A177-3AD203B41FA5}">
                      <a16:colId xmlns:a16="http://schemas.microsoft.com/office/drawing/2014/main" val="219616586"/>
                    </a:ext>
                  </a:extLst>
                </a:gridCol>
                <a:gridCol w="1601087">
                  <a:extLst>
                    <a:ext uri="{9D8B030D-6E8A-4147-A177-3AD203B41FA5}">
                      <a16:colId xmlns:a16="http://schemas.microsoft.com/office/drawing/2014/main" val="1167575488"/>
                    </a:ext>
                  </a:extLst>
                </a:gridCol>
                <a:gridCol w="1601087">
                  <a:extLst>
                    <a:ext uri="{9D8B030D-6E8A-4147-A177-3AD203B41FA5}">
                      <a16:colId xmlns:a16="http://schemas.microsoft.com/office/drawing/2014/main" val="708408375"/>
                    </a:ext>
                  </a:extLst>
                </a:gridCol>
              </a:tblGrid>
              <a:tr h="4532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solidFill>
                      <a:srgbClr val="FFDD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</a:rPr>
                        <a:t>내용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FFDD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</a:rPr>
                        <a:t>기간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FFDD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</a:rPr>
                        <a:t>위치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FFDD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</a:rPr>
                        <a:t>측정 간격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FFDD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243792"/>
                  </a:ext>
                </a:extLst>
              </a:tr>
              <a:tr h="5012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</a:rPr>
                        <a:t>태양광 발전량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buFontTx/>
                        <a:buNone/>
                      </a:pPr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설비용량 </a:t>
                      </a:r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3kw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</a:t>
                      </a:r>
                      <a:r>
                        <a:rPr lang="ko-KR" altLang="en-US" sz="16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맞춰 스케일링</a:t>
                      </a:r>
                      <a:endParaRPr lang="en-US" altLang="ko-KR" sz="1600" b="1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3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Training data</a:t>
                      </a:r>
                    </a:p>
                    <a:p>
                      <a:pPr lvl="0" algn="l" fontAlgn="ctr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: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2017.01~2018.03</a:t>
                      </a:r>
                    </a:p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- Test data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 : 2018.04~2018.05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인천광역시</a:t>
                      </a:r>
                    </a:p>
                  </a:txBody>
                  <a:tcPr marL="9525" marR="9525" marT="9525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hour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2424307"/>
                  </a:ext>
                </a:extLst>
              </a:tr>
              <a:tr h="5012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</a:rPr>
                        <a:t>전력 사용량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buFontTx/>
                        <a:buNone/>
                      </a:pPr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가정용 계약 전력 </a:t>
                      </a:r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3kw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</a:t>
                      </a:r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맞춰 스케일링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82015"/>
                  </a:ext>
                </a:extLst>
              </a:tr>
              <a:tr h="5012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baseline="0" dirty="0">
                          <a:effectLst/>
                        </a:rPr>
                        <a:t> </a:t>
                      </a:r>
                      <a:r>
                        <a:rPr lang="ko-KR" altLang="en-US" sz="1600" b="1" u="none" strike="noStrike" baseline="0" dirty="0">
                          <a:effectLst/>
                        </a:rPr>
                        <a:t>전력 </a:t>
                      </a:r>
                      <a:r>
                        <a:rPr lang="ko-KR" altLang="en-US" sz="1600" b="1" u="none" strike="noStrike" dirty="0">
                          <a:effectLst/>
                        </a:rPr>
                        <a:t>가격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- SMP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595023"/>
                  </a:ext>
                </a:extLst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3126919" y="25774"/>
            <a:ext cx="5938160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i="1" kern="0" dirty="0">
                <a:solidFill>
                  <a:srgbClr val="78808D"/>
                </a:solidFill>
              </a:rPr>
              <a:t>데이터 설명</a:t>
            </a:r>
            <a:r>
              <a:rPr lang="en-US" altLang="ko-KR" sz="3600" b="1" i="1" kern="0" dirty="0">
                <a:solidFill>
                  <a:srgbClr val="78808D"/>
                </a:solidFill>
              </a:rPr>
              <a:t> 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353994" y="3966246"/>
            <a:ext cx="1604050" cy="354476"/>
          </a:xfrm>
          <a:prstGeom prst="rect">
            <a:avLst/>
          </a:prstGeom>
          <a:solidFill>
            <a:srgbClr val="FF485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</a:rPr>
              <a:t>태양광 발전량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29027" y="3966246"/>
            <a:ext cx="1605352" cy="354476"/>
          </a:xfrm>
          <a:prstGeom prst="rect">
            <a:avLst/>
          </a:prstGeom>
          <a:solidFill>
            <a:srgbClr val="FF485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</a:rPr>
              <a:t>전력 가격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322999" y="3957193"/>
            <a:ext cx="1604050" cy="354476"/>
          </a:xfrm>
          <a:prstGeom prst="rect">
            <a:avLst/>
          </a:prstGeom>
          <a:solidFill>
            <a:srgbClr val="FF485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</a:rPr>
              <a:t>전력 사용량 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3268" y="918359"/>
            <a:ext cx="5902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[kWh]</a:t>
            </a:r>
            <a:endParaRPr lang="ko-KR" altLang="en-US" sz="11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189006" y="918359"/>
            <a:ext cx="5902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[kWh]</a:t>
            </a:r>
            <a:endParaRPr lang="ko-KR" altLang="en-US" sz="11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701" y="1066830"/>
            <a:ext cx="3841579" cy="2919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134744" y="915368"/>
            <a:ext cx="425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[</a:t>
            </a:r>
            <a:r>
              <a:rPr lang="ko-KR" altLang="en-US" sz="1100" b="1" dirty="0"/>
              <a:t>원</a:t>
            </a:r>
            <a:r>
              <a:rPr lang="en-US" altLang="ko-KR" sz="1100" b="1" dirty="0"/>
              <a:t>]</a:t>
            </a:r>
            <a:endParaRPr lang="ko-KR" altLang="en-US" sz="1100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10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그림 1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48" y="4377301"/>
            <a:ext cx="3294000" cy="1647001"/>
          </a:xfrm>
          <a:prstGeom prst="rect">
            <a:avLst/>
          </a:prstGeom>
        </p:spPr>
      </p:pic>
      <p:pic>
        <p:nvPicPr>
          <p:cNvPr id="235" name="그림 2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228" y="4377635"/>
            <a:ext cx="3290399" cy="16452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126919" y="25774"/>
            <a:ext cx="5938160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i="1" kern="0" dirty="0">
                <a:solidFill>
                  <a:srgbClr val="78808D"/>
                </a:solidFill>
              </a:rPr>
              <a:t>데이터 예측</a:t>
            </a:r>
            <a:endParaRPr lang="en-US" altLang="ko-KR" sz="3600" b="1" i="1" kern="0" dirty="0">
              <a:solidFill>
                <a:srgbClr val="78808D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992262" y="1768649"/>
            <a:ext cx="1607552" cy="6698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white">
                    <a:lumMod val="65000"/>
                  </a:prstClr>
                </a:solidFill>
              </a:rPr>
              <a:t>기온</a:t>
            </a:r>
            <a:r>
              <a:rPr lang="en-US" altLang="ko-KR" sz="1600" b="1" dirty="0">
                <a:solidFill>
                  <a:prstClr val="white">
                    <a:lumMod val="65000"/>
                  </a:prstClr>
                </a:solidFill>
              </a:rPr>
              <a:t>, </a:t>
            </a:r>
            <a:r>
              <a:rPr lang="ko-KR" altLang="en-US" sz="1600" b="1" dirty="0">
                <a:solidFill>
                  <a:prstClr val="white">
                    <a:lumMod val="65000"/>
                  </a:prstClr>
                </a:solidFill>
              </a:rPr>
              <a:t>강수 형태</a:t>
            </a:r>
            <a:r>
              <a:rPr lang="en-US" altLang="ko-KR" sz="1600" b="1" dirty="0">
                <a:solidFill>
                  <a:prstClr val="white">
                    <a:lumMod val="65000"/>
                  </a:prstClr>
                </a:solidFill>
              </a:rPr>
              <a:t>, </a:t>
            </a:r>
            <a:br>
              <a:rPr lang="en-US" altLang="ko-KR" sz="1600" b="1" dirty="0">
                <a:solidFill>
                  <a:prstClr val="white">
                    <a:lumMod val="65000"/>
                  </a:prstClr>
                </a:solidFill>
              </a:rPr>
            </a:br>
            <a:r>
              <a:rPr lang="ko-KR" altLang="en-US" sz="1600" b="1" dirty="0">
                <a:solidFill>
                  <a:prstClr val="white">
                    <a:lumMod val="65000"/>
                  </a:prstClr>
                </a:solidFill>
              </a:rPr>
              <a:t>강수 확률</a:t>
            </a:r>
            <a:r>
              <a:rPr lang="en-US" altLang="ko-KR" sz="1600" b="1" dirty="0">
                <a:solidFill>
                  <a:prstClr val="white">
                    <a:lumMod val="65000"/>
                  </a:prstClr>
                </a:solidFill>
              </a:rPr>
              <a:t>, </a:t>
            </a:r>
            <a:r>
              <a:rPr lang="ko-KR" altLang="en-US" sz="1600" b="1" dirty="0">
                <a:solidFill>
                  <a:prstClr val="white">
                    <a:lumMod val="65000"/>
                  </a:prstClr>
                </a:solidFill>
              </a:rPr>
              <a:t>운량</a:t>
            </a:r>
            <a:endParaRPr lang="en-US" altLang="ko-KR" sz="1600" b="1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8213428" y="1281174"/>
            <a:ext cx="3734201" cy="5204575"/>
          </a:xfrm>
          <a:prstGeom prst="rect">
            <a:avLst/>
          </a:prstGeom>
          <a:noFill/>
          <a:ln w="57150">
            <a:solidFill>
              <a:srgbClr val="8B5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8858686" y="1077310"/>
            <a:ext cx="2428873" cy="396526"/>
          </a:xfrm>
          <a:prstGeom prst="rect">
            <a:avLst/>
          </a:prstGeom>
          <a:solidFill>
            <a:srgbClr val="FF485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전력 가격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pic>
        <p:nvPicPr>
          <p:cNvPr id="7174" name="Picture 6" descr="barrel oil icon flat (822442978) - 게티이미지뱅크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2" t="19906" r="11148" b="11613"/>
          <a:stretch/>
        </p:blipFill>
        <p:spPr bwMode="auto">
          <a:xfrm>
            <a:off x="8579790" y="1808392"/>
            <a:ext cx="689162" cy="635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3370" y="1770175"/>
            <a:ext cx="741050" cy="634158"/>
          </a:xfrm>
          <a:prstGeom prst="rect">
            <a:avLst/>
          </a:prstGeom>
        </p:spPr>
      </p:pic>
      <p:sp>
        <p:nvSpPr>
          <p:cNvPr id="61" name="직사각형 60"/>
          <p:cNvSpPr/>
          <p:nvPr/>
        </p:nvSpPr>
        <p:spPr>
          <a:xfrm>
            <a:off x="10215235" y="1783858"/>
            <a:ext cx="1575881" cy="656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white">
                    <a:lumMod val="65000"/>
                  </a:prstClr>
                </a:solidFill>
              </a:rPr>
              <a:t>유가</a:t>
            </a:r>
            <a:r>
              <a:rPr lang="en-US" altLang="ko-KR" sz="1600" b="1" dirty="0">
                <a:solidFill>
                  <a:prstClr val="white">
                    <a:lumMod val="65000"/>
                  </a:prstClr>
                </a:solidFill>
              </a:rPr>
              <a:t>, </a:t>
            </a:r>
            <a:r>
              <a:rPr lang="ko-KR" altLang="en-US" sz="1600" b="1" dirty="0">
                <a:solidFill>
                  <a:prstClr val="white">
                    <a:lumMod val="65000"/>
                  </a:prstClr>
                </a:solidFill>
              </a:rPr>
              <a:t>금 시세</a:t>
            </a:r>
            <a:endParaRPr lang="en-US" altLang="ko-KR" sz="1600" b="1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white">
                    <a:lumMod val="65000"/>
                  </a:prstClr>
                </a:solidFill>
              </a:rPr>
              <a:t>전력 수급</a:t>
            </a:r>
            <a:endParaRPr lang="en-US" altLang="ko-KR" sz="1600" b="1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0476790" y="1931581"/>
            <a:ext cx="1180884" cy="248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600" b="1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8933828" y="6071436"/>
            <a:ext cx="2388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+mn-ea"/>
              </a:rPr>
              <a:t>예측 정확도 </a:t>
            </a:r>
            <a:r>
              <a:rPr lang="en-US" altLang="ko-KR" b="1" dirty="0">
                <a:latin typeface="+mn-ea"/>
              </a:rPr>
              <a:t>: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93.1 %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8451173" y="2765117"/>
            <a:ext cx="3233681" cy="1347941"/>
          </a:xfrm>
          <a:prstGeom prst="roundRect">
            <a:avLst>
              <a:gd name="adj" fmla="val 9297"/>
            </a:avLst>
          </a:prstGeom>
          <a:noFill/>
          <a:ln w="19050">
            <a:solidFill>
              <a:srgbClr val="06060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모서리가 둥근 직사각형 170"/>
          <p:cNvSpPr/>
          <p:nvPr/>
        </p:nvSpPr>
        <p:spPr>
          <a:xfrm>
            <a:off x="8445500" y="1602174"/>
            <a:ext cx="3239353" cy="998895"/>
          </a:xfrm>
          <a:prstGeom prst="roundRect">
            <a:avLst>
              <a:gd name="adj" fmla="val 9297"/>
            </a:avLst>
          </a:prstGeom>
          <a:noFill/>
          <a:ln w="19050">
            <a:solidFill>
              <a:srgbClr val="06060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cxnSp>
        <p:nvCxnSpPr>
          <p:cNvPr id="173" name="직선 화살표 연결선 172"/>
          <p:cNvCxnSpPr>
            <a:stCxn id="171" idx="2"/>
            <a:endCxn id="56" idx="0"/>
          </p:cNvCxnSpPr>
          <p:nvPr/>
        </p:nvCxnSpPr>
        <p:spPr>
          <a:xfrm>
            <a:off x="10065177" y="2601069"/>
            <a:ext cx="2837" cy="164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모서리가 둥근 직사각형 272"/>
          <p:cNvSpPr/>
          <p:nvPr/>
        </p:nvSpPr>
        <p:spPr>
          <a:xfrm>
            <a:off x="8445500" y="4253913"/>
            <a:ext cx="3239353" cy="1764974"/>
          </a:xfrm>
          <a:prstGeom prst="roundRect">
            <a:avLst>
              <a:gd name="adj" fmla="val 9297"/>
            </a:avLst>
          </a:prstGeom>
          <a:noFill/>
          <a:ln w="19050">
            <a:solidFill>
              <a:srgbClr val="06060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4" name="직선 화살표 연결선 273"/>
          <p:cNvCxnSpPr>
            <a:stCxn id="56" idx="2"/>
            <a:endCxn id="273" idx="0"/>
          </p:cNvCxnSpPr>
          <p:nvPr/>
        </p:nvCxnSpPr>
        <p:spPr>
          <a:xfrm flipH="1">
            <a:off x="10065177" y="4113058"/>
            <a:ext cx="2837" cy="1408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 flipH="1">
            <a:off x="8596775" y="2997508"/>
            <a:ext cx="2909383" cy="1013649"/>
            <a:chOff x="8723664" y="3082796"/>
            <a:chExt cx="2909383" cy="878279"/>
          </a:xfrm>
        </p:grpSpPr>
        <p:sp>
          <p:nvSpPr>
            <p:cNvPr id="25" name="직사각형 24"/>
            <p:cNvSpPr/>
            <p:nvPr/>
          </p:nvSpPr>
          <p:spPr>
            <a:xfrm>
              <a:off x="9366637" y="3673503"/>
              <a:ext cx="151075" cy="1351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9519037" y="3825903"/>
              <a:ext cx="151075" cy="1351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10710407" y="3474719"/>
              <a:ext cx="90116" cy="980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10029245" y="3684105"/>
              <a:ext cx="151075" cy="1351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11183509" y="3661577"/>
              <a:ext cx="151075" cy="1351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171" name="그룹 7170"/>
            <p:cNvGrpSpPr/>
            <p:nvPr/>
          </p:nvGrpSpPr>
          <p:grpSpPr>
            <a:xfrm>
              <a:off x="9077806" y="3276195"/>
              <a:ext cx="2046135" cy="654486"/>
              <a:chOff x="9318929" y="3682778"/>
              <a:chExt cx="2046135" cy="654486"/>
            </a:xfrm>
          </p:grpSpPr>
          <p:grpSp>
            <p:nvGrpSpPr>
              <p:cNvPr id="7168" name="그룹 7167"/>
              <p:cNvGrpSpPr/>
              <p:nvPr/>
            </p:nvGrpSpPr>
            <p:grpSpPr>
              <a:xfrm>
                <a:off x="9318929" y="3706634"/>
                <a:ext cx="2046135" cy="630630"/>
                <a:chOff x="9318929" y="3706634"/>
                <a:chExt cx="2046135" cy="630630"/>
              </a:xfrm>
            </p:grpSpPr>
            <p:sp>
              <p:nvSpPr>
                <p:cNvPr id="24" name="직사각형 23"/>
                <p:cNvSpPr/>
                <p:nvPr/>
              </p:nvSpPr>
              <p:spPr>
                <a:xfrm>
                  <a:off x="9318929" y="3737114"/>
                  <a:ext cx="381663" cy="44527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" name="직사각형 109"/>
                <p:cNvSpPr/>
                <p:nvPr/>
              </p:nvSpPr>
              <p:spPr>
                <a:xfrm>
                  <a:off x="9845040" y="3706634"/>
                  <a:ext cx="381663" cy="44527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직사각형 113"/>
                <p:cNvSpPr/>
                <p:nvPr/>
              </p:nvSpPr>
              <p:spPr>
                <a:xfrm>
                  <a:off x="10983401" y="3707960"/>
                  <a:ext cx="381663" cy="44527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8" name="타원 117"/>
                <p:cNvSpPr/>
                <p:nvPr/>
              </p:nvSpPr>
              <p:spPr>
                <a:xfrm>
                  <a:off x="9787690" y="4203346"/>
                  <a:ext cx="139870" cy="133918"/>
                </a:xfrm>
                <a:prstGeom prst="ellipse">
                  <a:avLst/>
                </a:prstGeom>
                <a:solidFill>
                  <a:srgbClr val="8B5BD3"/>
                </a:solidFill>
                <a:ln>
                  <a:solidFill>
                    <a:srgbClr val="8B5BD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/>
                </a:p>
              </p:txBody>
            </p:sp>
          </p:grpSp>
          <p:sp>
            <p:nvSpPr>
              <p:cNvPr id="7169" name="직사각형 7168"/>
              <p:cNvSpPr/>
              <p:nvPr/>
            </p:nvSpPr>
            <p:spPr>
              <a:xfrm>
                <a:off x="9382539" y="3689405"/>
                <a:ext cx="182880" cy="34985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11172907" y="3682778"/>
                <a:ext cx="182880" cy="34985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173" name="직사각형 7172"/>
            <p:cNvSpPr/>
            <p:nvPr/>
          </p:nvSpPr>
          <p:spPr>
            <a:xfrm>
              <a:off x="9706455" y="3299076"/>
              <a:ext cx="167749" cy="2927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192" name="그룹 7191"/>
            <p:cNvGrpSpPr/>
            <p:nvPr/>
          </p:nvGrpSpPr>
          <p:grpSpPr>
            <a:xfrm>
              <a:off x="9629407" y="3129989"/>
              <a:ext cx="518965" cy="568546"/>
              <a:chOff x="9638783" y="3091567"/>
              <a:chExt cx="518965" cy="568546"/>
            </a:xfrm>
          </p:grpSpPr>
          <p:sp>
            <p:nvSpPr>
              <p:cNvPr id="195" name="타원 194"/>
              <p:cNvSpPr/>
              <p:nvPr/>
            </p:nvSpPr>
            <p:spPr>
              <a:xfrm>
                <a:off x="9638783" y="3091567"/>
                <a:ext cx="139870" cy="13391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/>
              </a:p>
            </p:txBody>
          </p:sp>
          <p:cxnSp>
            <p:nvCxnSpPr>
              <p:cNvPr id="7179" name="직선 연결선 7178"/>
              <p:cNvCxnSpPr>
                <a:endCxn id="201" idx="1"/>
              </p:cNvCxnSpPr>
              <p:nvPr/>
            </p:nvCxnSpPr>
            <p:spPr>
              <a:xfrm>
                <a:off x="9762371" y="3210266"/>
                <a:ext cx="129072" cy="12283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1" name="타원 200"/>
              <p:cNvSpPr/>
              <p:nvPr/>
            </p:nvSpPr>
            <p:spPr>
              <a:xfrm>
                <a:off x="9870960" y="3313493"/>
                <a:ext cx="139870" cy="133918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/>
              </a:p>
            </p:txBody>
          </p:sp>
          <p:cxnSp>
            <p:nvCxnSpPr>
              <p:cNvPr id="204" name="직선 연결선 203"/>
              <p:cNvCxnSpPr>
                <a:endCxn id="201" idx="3"/>
              </p:cNvCxnSpPr>
              <p:nvPr/>
            </p:nvCxnSpPr>
            <p:spPr>
              <a:xfrm flipV="1">
                <a:off x="9810537" y="3427799"/>
                <a:ext cx="80906" cy="12349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7" name="타원 206"/>
                  <p:cNvSpPr/>
                  <p:nvPr/>
                </p:nvSpPr>
                <p:spPr>
                  <a:xfrm>
                    <a:off x="10017878" y="3526195"/>
                    <a:ext cx="139870" cy="133918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9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9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  <m:sub>
                              <m:r>
                                <a:rPr lang="en-US" altLang="ko-KR" sz="9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900" dirty="0"/>
                  </a:p>
                </p:txBody>
              </p:sp>
            </mc:Choice>
            <mc:Fallback xmlns="">
              <p:sp>
                <p:nvSpPr>
                  <p:cNvPr id="207" name="타원 20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17878" y="3526195"/>
                    <a:ext cx="139870" cy="133918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 b="-7407"/>
                    </a:stretch>
                  </a:blipFill>
                  <a:ln w="63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8" name="직선 연결선 207"/>
              <p:cNvCxnSpPr>
                <a:stCxn id="207" idx="0"/>
                <a:endCxn id="201" idx="5"/>
              </p:cNvCxnSpPr>
              <p:nvPr/>
            </p:nvCxnSpPr>
            <p:spPr>
              <a:xfrm flipH="1" flipV="1">
                <a:off x="9990347" y="3427799"/>
                <a:ext cx="97466" cy="983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91" name="직사각형 7190"/>
            <p:cNvSpPr/>
            <p:nvPr/>
          </p:nvSpPr>
          <p:spPr>
            <a:xfrm>
              <a:off x="10130763" y="3108302"/>
              <a:ext cx="128279" cy="1513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ko-KR" altLang="en-US" dirty="0"/>
            </a:p>
          </p:txBody>
        </p:sp>
        <p:grpSp>
          <p:nvGrpSpPr>
            <p:cNvPr id="221" name="그룹 220"/>
            <p:cNvGrpSpPr/>
            <p:nvPr/>
          </p:nvGrpSpPr>
          <p:grpSpPr>
            <a:xfrm>
              <a:off x="10327324" y="3082796"/>
              <a:ext cx="518965" cy="592450"/>
              <a:chOff x="9638783" y="3091567"/>
              <a:chExt cx="518965" cy="592450"/>
            </a:xfrm>
          </p:grpSpPr>
          <p:sp>
            <p:nvSpPr>
              <p:cNvPr id="222" name="타원 221"/>
              <p:cNvSpPr/>
              <p:nvPr/>
            </p:nvSpPr>
            <p:spPr>
              <a:xfrm>
                <a:off x="9638783" y="3091567"/>
                <a:ext cx="139870" cy="13391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/>
              </a:p>
            </p:txBody>
          </p:sp>
          <p:cxnSp>
            <p:nvCxnSpPr>
              <p:cNvPr id="223" name="직선 연결선 222"/>
              <p:cNvCxnSpPr>
                <a:endCxn id="224" idx="1"/>
              </p:cNvCxnSpPr>
              <p:nvPr/>
            </p:nvCxnSpPr>
            <p:spPr>
              <a:xfrm>
                <a:off x="9762371" y="3210266"/>
                <a:ext cx="129072" cy="12283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4" name="타원 223"/>
              <p:cNvSpPr/>
              <p:nvPr/>
            </p:nvSpPr>
            <p:spPr>
              <a:xfrm>
                <a:off x="9870960" y="3313493"/>
                <a:ext cx="139870" cy="133918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/>
              </a:p>
            </p:txBody>
          </p:sp>
          <p:cxnSp>
            <p:nvCxnSpPr>
              <p:cNvPr id="225" name="직선 연결선 224"/>
              <p:cNvCxnSpPr>
                <a:endCxn id="224" idx="3"/>
              </p:cNvCxnSpPr>
              <p:nvPr/>
            </p:nvCxnSpPr>
            <p:spPr>
              <a:xfrm flipV="1">
                <a:off x="9810537" y="3427799"/>
                <a:ext cx="80906" cy="12349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6" name="타원 225"/>
                  <p:cNvSpPr/>
                  <p:nvPr/>
                </p:nvSpPr>
                <p:spPr>
                  <a:xfrm>
                    <a:off x="10017878" y="3526195"/>
                    <a:ext cx="139870" cy="133918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9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9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  <m:sub>
                              <m:r>
                                <a:rPr lang="en-US" altLang="ko-KR" sz="9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900" dirty="0"/>
                  </a:p>
                </p:txBody>
              </p:sp>
            </mc:Choice>
            <mc:Fallback xmlns="">
              <p:sp>
                <p:nvSpPr>
                  <p:cNvPr id="226" name="타원 22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17878" y="3526195"/>
                    <a:ext cx="139870" cy="133918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 b="-7692"/>
                    </a:stretch>
                  </a:blipFill>
                  <a:ln w="63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7" name="직선 연결선 226"/>
              <p:cNvCxnSpPr>
                <a:stCxn id="226" idx="0"/>
                <a:endCxn id="224" idx="5"/>
              </p:cNvCxnSpPr>
              <p:nvPr/>
            </p:nvCxnSpPr>
            <p:spPr>
              <a:xfrm flipH="1" flipV="1">
                <a:off x="9990347" y="3427799"/>
                <a:ext cx="97466" cy="983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8" name="타원 227"/>
              <p:cNvSpPr/>
              <p:nvPr/>
            </p:nvSpPr>
            <p:spPr>
              <a:xfrm>
                <a:off x="9711523" y="3550099"/>
                <a:ext cx="139870" cy="133918"/>
              </a:xfrm>
              <a:prstGeom prst="ellipse">
                <a:avLst/>
              </a:prstGeom>
              <a:solidFill>
                <a:srgbClr val="8B5BD3"/>
              </a:solidFill>
              <a:ln>
                <a:solidFill>
                  <a:srgbClr val="8B5BD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/>
              </a:p>
            </p:txBody>
          </p:sp>
        </p:grpSp>
        <p:cxnSp>
          <p:nvCxnSpPr>
            <p:cNvPr id="238" name="직선 연결선 237"/>
            <p:cNvCxnSpPr/>
            <p:nvPr/>
          </p:nvCxnSpPr>
          <p:spPr>
            <a:xfrm rot="16200000">
              <a:off x="11149321" y="3205881"/>
              <a:ext cx="129072" cy="1228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20" name="그룹 7219"/>
            <p:cNvGrpSpPr/>
            <p:nvPr/>
          </p:nvGrpSpPr>
          <p:grpSpPr>
            <a:xfrm>
              <a:off x="11100028" y="3089374"/>
              <a:ext cx="533019" cy="376676"/>
              <a:chOff x="11100028" y="3089374"/>
              <a:chExt cx="533019" cy="376676"/>
            </a:xfrm>
          </p:grpSpPr>
          <p:grpSp>
            <p:nvGrpSpPr>
              <p:cNvPr id="229" name="그룹 228"/>
              <p:cNvGrpSpPr/>
              <p:nvPr/>
            </p:nvGrpSpPr>
            <p:grpSpPr>
              <a:xfrm>
                <a:off x="11264749" y="3089374"/>
                <a:ext cx="252660" cy="241538"/>
                <a:chOff x="9638783" y="3091567"/>
                <a:chExt cx="252660" cy="241538"/>
              </a:xfrm>
            </p:grpSpPr>
            <p:sp>
              <p:nvSpPr>
                <p:cNvPr id="230" name="타원 229"/>
                <p:cNvSpPr/>
                <p:nvPr/>
              </p:nvSpPr>
              <p:spPr>
                <a:xfrm>
                  <a:off x="9638783" y="3091567"/>
                  <a:ext cx="139870" cy="13391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/>
                </a:p>
              </p:txBody>
            </p:sp>
            <p:cxnSp>
              <p:nvCxnSpPr>
                <p:cNvPr id="231" name="직선 연결선 230"/>
                <p:cNvCxnSpPr/>
                <p:nvPr/>
              </p:nvCxnSpPr>
              <p:spPr>
                <a:xfrm>
                  <a:off x="9762371" y="3210266"/>
                  <a:ext cx="129072" cy="12283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7" name="타원 236"/>
              <p:cNvSpPr/>
              <p:nvPr/>
            </p:nvSpPr>
            <p:spPr>
              <a:xfrm>
                <a:off x="11100028" y="3332132"/>
                <a:ext cx="139870" cy="133918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/>
              </a:p>
            </p:txBody>
          </p:sp>
          <p:sp>
            <p:nvSpPr>
              <p:cNvPr id="239" name="타원 238"/>
              <p:cNvSpPr/>
              <p:nvPr/>
            </p:nvSpPr>
            <p:spPr>
              <a:xfrm>
                <a:off x="11493177" y="3325337"/>
                <a:ext cx="139870" cy="133918"/>
              </a:xfrm>
              <a:prstGeom prst="ellipse">
                <a:avLst/>
              </a:prstGeom>
              <a:solidFill>
                <a:srgbClr val="8B5BD3"/>
              </a:solidFill>
              <a:ln>
                <a:solidFill>
                  <a:srgbClr val="8B5BD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/>
              </a:p>
            </p:txBody>
          </p:sp>
        </p:grpSp>
        <p:sp>
          <p:nvSpPr>
            <p:cNvPr id="7193" name="TextBox 7192"/>
            <p:cNvSpPr txBox="1"/>
            <p:nvPr/>
          </p:nvSpPr>
          <p:spPr>
            <a:xfrm>
              <a:off x="9430161" y="3302366"/>
              <a:ext cx="986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+</a:t>
              </a:r>
              <a:endParaRPr lang="ko-KR" altLang="en-US" sz="1000" dirty="0"/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10871930" y="3287017"/>
              <a:ext cx="986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+</a:t>
              </a:r>
              <a:endParaRPr lang="ko-KR" altLang="en-US" sz="1000" dirty="0"/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10116509" y="3294692"/>
              <a:ext cx="986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…</a:t>
              </a:r>
              <a:endParaRPr lang="ko-KR" altLang="en-US" sz="1000" dirty="0"/>
            </a:p>
          </p:txBody>
        </p:sp>
        <p:sp>
          <p:nvSpPr>
            <p:cNvPr id="278" name="타원 277"/>
            <p:cNvSpPr/>
            <p:nvPr/>
          </p:nvSpPr>
          <p:spPr>
            <a:xfrm>
              <a:off x="9713734" y="3590751"/>
              <a:ext cx="139870" cy="13391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9" name="타원 278"/>
                <p:cNvSpPr/>
                <p:nvPr/>
              </p:nvSpPr>
              <p:spPr>
                <a:xfrm>
                  <a:off x="9860652" y="3803453"/>
                  <a:ext cx="139870" cy="133918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900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</m:e>
                          <m:sub>
                            <m:r>
                              <a:rPr lang="en-US" altLang="ko-KR" sz="9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ko-KR" altLang="en-US" sz="900" dirty="0"/>
                </a:p>
              </p:txBody>
            </p:sp>
          </mc:Choice>
          <mc:Fallback xmlns="">
            <p:sp>
              <p:nvSpPr>
                <p:cNvPr id="279" name="타원 2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0652" y="3803453"/>
                  <a:ext cx="139870" cy="133918"/>
                </a:xfrm>
                <a:prstGeom prst="ellipse">
                  <a:avLst/>
                </a:prstGeom>
                <a:blipFill>
                  <a:blip r:embed="rId8"/>
                  <a:stretch>
                    <a:fillRect b="-7692"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0" name="직선 연결선 279"/>
            <p:cNvCxnSpPr>
              <a:stCxn id="279" idx="0"/>
              <a:endCxn id="278" idx="5"/>
            </p:cNvCxnSpPr>
            <p:nvPr/>
          </p:nvCxnSpPr>
          <p:spPr>
            <a:xfrm flipH="1" flipV="1">
              <a:off x="9833121" y="3705057"/>
              <a:ext cx="97466" cy="983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직선 연결선 280"/>
            <p:cNvCxnSpPr/>
            <p:nvPr/>
          </p:nvCxnSpPr>
          <p:spPr>
            <a:xfrm flipV="1">
              <a:off x="9664290" y="3698807"/>
              <a:ext cx="80906" cy="1234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2" name="그룹 281"/>
            <p:cNvGrpSpPr/>
            <p:nvPr/>
          </p:nvGrpSpPr>
          <p:grpSpPr>
            <a:xfrm>
              <a:off x="8790069" y="3136813"/>
              <a:ext cx="518965" cy="568546"/>
              <a:chOff x="9638783" y="3091567"/>
              <a:chExt cx="518965" cy="568546"/>
            </a:xfrm>
          </p:grpSpPr>
          <p:sp>
            <p:nvSpPr>
              <p:cNvPr id="283" name="타원 282"/>
              <p:cNvSpPr/>
              <p:nvPr/>
            </p:nvSpPr>
            <p:spPr>
              <a:xfrm>
                <a:off x="9638783" y="3091567"/>
                <a:ext cx="139870" cy="13391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/>
              </a:p>
            </p:txBody>
          </p:sp>
          <p:cxnSp>
            <p:nvCxnSpPr>
              <p:cNvPr id="284" name="직선 연결선 283"/>
              <p:cNvCxnSpPr>
                <a:endCxn id="285" idx="1"/>
              </p:cNvCxnSpPr>
              <p:nvPr/>
            </p:nvCxnSpPr>
            <p:spPr>
              <a:xfrm>
                <a:off x="9762371" y="3210266"/>
                <a:ext cx="129072" cy="12283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5" name="타원 284"/>
              <p:cNvSpPr/>
              <p:nvPr/>
            </p:nvSpPr>
            <p:spPr>
              <a:xfrm>
                <a:off x="9870960" y="3313493"/>
                <a:ext cx="139870" cy="133918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/>
              </a:p>
            </p:txBody>
          </p:sp>
          <p:cxnSp>
            <p:nvCxnSpPr>
              <p:cNvPr id="286" name="직선 연결선 285"/>
              <p:cNvCxnSpPr>
                <a:endCxn id="285" idx="3"/>
              </p:cNvCxnSpPr>
              <p:nvPr/>
            </p:nvCxnSpPr>
            <p:spPr>
              <a:xfrm flipV="1">
                <a:off x="9810537" y="3427799"/>
                <a:ext cx="80906" cy="12349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7" name="타원 286"/>
                  <p:cNvSpPr/>
                  <p:nvPr/>
                </p:nvSpPr>
                <p:spPr>
                  <a:xfrm>
                    <a:off x="10017878" y="3526195"/>
                    <a:ext cx="139870" cy="133918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9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9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  <m:sub>
                              <m:r>
                                <a:rPr lang="en-US" altLang="ko-KR" sz="9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900" dirty="0"/>
                  </a:p>
                </p:txBody>
              </p:sp>
            </mc:Choice>
            <mc:Fallback xmlns="">
              <p:sp>
                <p:nvSpPr>
                  <p:cNvPr id="287" name="타원 28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17878" y="3526195"/>
                    <a:ext cx="139870" cy="133918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 b="-7692"/>
                    </a:stretch>
                  </a:blipFill>
                  <a:ln w="63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88" name="직선 연결선 287"/>
              <p:cNvCxnSpPr>
                <a:stCxn id="287" idx="0"/>
                <a:endCxn id="285" idx="5"/>
              </p:cNvCxnSpPr>
              <p:nvPr/>
            </p:nvCxnSpPr>
            <p:spPr>
              <a:xfrm flipH="1" flipV="1">
                <a:off x="9990347" y="3427799"/>
                <a:ext cx="97466" cy="983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6" name="타원 295"/>
            <p:cNvSpPr/>
            <p:nvPr/>
          </p:nvSpPr>
          <p:spPr>
            <a:xfrm>
              <a:off x="8869846" y="3583926"/>
              <a:ext cx="139870" cy="13391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타원 296"/>
                <p:cNvSpPr/>
                <p:nvPr/>
              </p:nvSpPr>
              <p:spPr>
                <a:xfrm>
                  <a:off x="9016764" y="3796628"/>
                  <a:ext cx="139870" cy="133918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900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</m:e>
                          <m:sub>
                            <m:r>
                              <a:rPr lang="en-US" altLang="ko-KR" sz="9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ko-KR" altLang="en-US" sz="900" dirty="0"/>
                </a:p>
              </p:txBody>
            </p:sp>
          </mc:Choice>
          <mc:Fallback xmlns="">
            <p:sp>
              <p:nvSpPr>
                <p:cNvPr id="297" name="타원 29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6764" y="3796628"/>
                  <a:ext cx="139870" cy="133918"/>
                </a:xfrm>
                <a:prstGeom prst="ellipse">
                  <a:avLst/>
                </a:prstGeom>
                <a:blipFill>
                  <a:blip r:embed="rId7"/>
                  <a:stretch>
                    <a:fillRect b="-7407"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8" name="직선 연결선 297"/>
            <p:cNvCxnSpPr>
              <a:stCxn id="297" idx="0"/>
              <a:endCxn id="296" idx="5"/>
            </p:cNvCxnSpPr>
            <p:nvPr/>
          </p:nvCxnSpPr>
          <p:spPr>
            <a:xfrm flipH="1" flipV="1">
              <a:off x="8989233" y="3698232"/>
              <a:ext cx="97466" cy="983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직선 연결선 298"/>
            <p:cNvCxnSpPr/>
            <p:nvPr/>
          </p:nvCxnSpPr>
          <p:spPr>
            <a:xfrm flipV="1">
              <a:off x="8820402" y="3691982"/>
              <a:ext cx="80906" cy="1234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1" name="타원 300"/>
                <p:cNvSpPr/>
                <p:nvPr/>
              </p:nvSpPr>
              <p:spPr>
                <a:xfrm>
                  <a:off x="8725613" y="3796629"/>
                  <a:ext cx="139870" cy="133918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900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</m:e>
                          <m:sub>
                            <m:r>
                              <a:rPr lang="en-US" altLang="ko-KR" sz="9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ko-KR" altLang="en-US" sz="900" dirty="0"/>
                </a:p>
              </p:txBody>
            </p:sp>
          </mc:Choice>
          <mc:Fallback xmlns="">
            <p:sp>
              <p:nvSpPr>
                <p:cNvPr id="301" name="타원 30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5613" y="3796629"/>
                  <a:ext cx="139870" cy="133918"/>
                </a:xfrm>
                <a:prstGeom prst="ellipse">
                  <a:avLst/>
                </a:prstGeom>
                <a:blipFill>
                  <a:blip r:embed="rId7"/>
                  <a:stretch>
                    <a:fillRect b="-7407"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2" name="타원 301"/>
            <p:cNvSpPr/>
            <p:nvPr/>
          </p:nvSpPr>
          <p:spPr>
            <a:xfrm>
              <a:off x="8723664" y="3798361"/>
              <a:ext cx="139870" cy="133918"/>
            </a:xfrm>
            <a:prstGeom prst="ellipse">
              <a:avLst/>
            </a:prstGeom>
            <a:solidFill>
              <a:srgbClr val="8B5BD3"/>
            </a:solidFill>
            <a:ln>
              <a:solidFill>
                <a:srgbClr val="8B5B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242912" y="1288913"/>
            <a:ext cx="3734201" cy="5204575"/>
          </a:xfrm>
          <a:prstGeom prst="rect">
            <a:avLst/>
          </a:prstGeom>
          <a:noFill/>
          <a:ln w="57150">
            <a:solidFill>
              <a:srgbClr val="F7C0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873395" y="1073136"/>
            <a:ext cx="2428873" cy="396526"/>
          </a:xfrm>
          <a:prstGeom prst="rect">
            <a:avLst/>
          </a:prstGeom>
          <a:solidFill>
            <a:srgbClr val="FF485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태양광 발전량 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2853" y="1789834"/>
            <a:ext cx="625338" cy="625335"/>
          </a:xfrm>
          <a:prstGeom prst="rect">
            <a:avLst/>
          </a:prstGeom>
        </p:spPr>
      </p:pic>
      <p:pic>
        <p:nvPicPr>
          <p:cNvPr id="7180" name="Picture 12" descr="Forecast partly cloudy weather icon -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93" y="1554183"/>
            <a:ext cx="681858" cy="681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11"/>
          <a:srcRect t="8481"/>
          <a:stretch/>
        </p:blipFill>
        <p:spPr>
          <a:xfrm>
            <a:off x="912085" y="2141017"/>
            <a:ext cx="498407" cy="456134"/>
          </a:xfrm>
          <a:prstGeom prst="rect">
            <a:avLst/>
          </a:prstGeom>
        </p:spPr>
      </p:pic>
      <p:cxnSp>
        <p:nvCxnSpPr>
          <p:cNvPr id="16" name="직선 화살표 연결선 15"/>
          <p:cNvCxnSpPr>
            <a:stCxn id="41" idx="2"/>
            <a:endCxn id="39" idx="0"/>
          </p:cNvCxnSpPr>
          <p:nvPr/>
        </p:nvCxnSpPr>
        <p:spPr>
          <a:xfrm flipH="1">
            <a:off x="2086985" y="2583047"/>
            <a:ext cx="3175" cy="147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552534" y="6072157"/>
            <a:ext cx="3114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+mn-ea"/>
              </a:rPr>
              <a:t>예측 정확도 </a:t>
            </a:r>
            <a:r>
              <a:rPr lang="en-US" altLang="ko-KR" b="1" dirty="0">
                <a:latin typeface="+mn-ea"/>
              </a:rPr>
              <a:t>: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0.483 (RMSE)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471152" y="2730060"/>
            <a:ext cx="3231666" cy="1336876"/>
          </a:xfrm>
          <a:prstGeom prst="roundRect">
            <a:avLst>
              <a:gd name="adj" fmla="val 9297"/>
            </a:avLst>
          </a:prstGeom>
          <a:noFill/>
          <a:ln w="19050">
            <a:solidFill>
              <a:srgbClr val="06060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477501" y="1584001"/>
            <a:ext cx="3225317" cy="999046"/>
          </a:xfrm>
          <a:prstGeom prst="roundRect">
            <a:avLst>
              <a:gd name="adj" fmla="val 9297"/>
            </a:avLst>
          </a:prstGeom>
          <a:noFill/>
          <a:ln w="19050">
            <a:solidFill>
              <a:srgbClr val="06060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471151" y="4233329"/>
            <a:ext cx="3233363" cy="1764974"/>
          </a:xfrm>
          <a:prstGeom prst="roundRect">
            <a:avLst>
              <a:gd name="adj" fmla="val 9297"/>
            </a:avLst>
          </a:prstGeom>
          <a:noFill/>
          <a:ln w="19050">
            <a:solidFill>
              <a:srgbClr val="06060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6" name="직선 화살표 연결선 75"/>
          <p:cNvCxnSpPr>
            <a:stCxn id="39" idx="2"/>
            <a:endCxn id="49" idx="0"/>
          </p:cNvCxnSpPr>
          <p:nvPr/>
        </p:nvCxnSpPr>
        <p:spPr>
          <a:xfrm>
            <a:off x="2086985" y="4066936"/>
            <a:ext cx="848" cy="1663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직사각형 153"/>
          <p:cNvSpPr/>
          <p:nvPr/>
        </p:nvSpPr>
        <p:spPr>
          <a:xfrm>
            <a:off x="1802972" y="3269990"/>
            <a:ext cx="571500" cy="208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타원 151"/>
          <p:cNvSpPr/>
          <p:nvPr/>
        </p:nvSpPr>
        <p:spPr>
          <a:xfrm>
            <a:off x="1997124" y="2890041"/>
            <a:ext cx="180000" cy="190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155" name="TextBox 154"/>
          <p:cNvSpPr txBox="1"/>
          <p:nvPr/>
        </p:nvSpPr>
        <p:spPr>
          <a:xfrm>
            <a:off x="1816890" y="3257494"/>
            <a:ext cx="534121" cy="295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LSTM</a:t>
            </a:r>
            <a:endParaRPr lang="ko-KR" altLang="en-US" sz="1100" dirty="0"/>
          </a:p>
        </p:txBody>
      </p:sp>
      <p:cxnSp>
        <p:nvCxnSpPr>
          <p:cNvPr id="156" name="꺾인 연결선 155"/>
          <p:cNvCxnSpPr/>
          <p:nvPr/>
        </p:nvCxnSpPr>
        <p:spPr>
          <a:xfrm flipH="1">
            <a:off x="1802972" y="3364891"/>
            <a:ext cx="571500" cy="12700"/>
          </a:xfrm>
          <a:prstGeom prst="bentConnector5">
            <a:avLst>
              <a:gd name="adj1" fmla="val -26667"/>
              <a:gd name="adj2" fmla="val 1647260"/>
              <a:gd name="adj3" fmla="val 127500"/>
            </a:avLst>
          </a:prstGeom>
          <a:ln w="12700">
            <a:solidFill>
              <a:srgbClr val="06060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/>
          <p:cNvCxnSpPr>
            <a:stCxn id="154" idx="2"/>
            <a:endCxn id="148" idx="0"/>
          </p:cNvCxnSpPr>
          <p:nvPr/>
        </p:nvCxnSpPr>
        <p:spPr>
          <a:xfrm flipH="1">
            <a:off x="2086780" y="3478844"/>
            <a:ext cx="1942" cy="2539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타원 147"/>
          <p:cNvSpPr/>
          <p:nvPr/>
        </p:nvSpPr>
        <p:spPr>
          <a:xfrm>
            <a:off x="1997124" y="3732756"/>
            <a:ext cx="179312" cy="189270"/>
          </a:xfrm>
          <a:prstGeom prst="ellipse">
            <a:avLst/>
          </a:prstGeom>
          <a:solidFill>
            <a:srgbClr val="F7C052"/>
          </a:solidFill>
          <a:ln>
            <a:solidFill>
              <a:srgbClr val="F7C0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cxnSp>
        <p:nvCxnSpPr>
          <p:cNvPr id="172" name="직선 화살표 연결선 171"/>
          <p:cNvCxnSpPr>
            <a:stCxn id="152" idx="4"/>
            <a:endCxn id="154" idx="0"/>
          </p:cNvCxnSpPr>
          <p:nvPr/>
        </p:nvCxnSpPr>
        <p:spPr>
          <a:xfrm>
            <a:off x="2087124" y="3080841"/>
            <a:ext cx="1598" cy="1891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타원 174"/>
          <p:cNvSpPr/>
          <p:nvPr/>
        </p:nvSpPr>
        <p:spPr>
          <a:xfrm>
            <a:off x="2999885" y="2890041"/>
            <a:ext cx="180000" cy="190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176" name="TextBox 175"/>
          <p:cNvSpPr txBox="1"/>
          <p:nvPr/>
        </p:nvSpPr>
        <p:spPr>
          <a:xfrm>
            <a:off x="2820953" y="3248529"/>
            <a:ext cx="534121" cy="295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LSTM</a:t>
            </a:r>
            <a:endParaRPr lang="ko-KR" altLang="en-US" sz="1100" dirty="0"/>
          </a:p>
        </p:txBody>
      </p:sp>
      <p:cxnSp>
        <p:nvCxnSpPr>
          <p:cNvPr id="178" name="꺾인 연결선 177"/>
          <p:cNvCxnSpPr/>
          <p:nvPr/>
        </p:nvCxnSpPr>
        <p:spPr>
          <a:xfrm flipH="1">
            <a:off x="2804121" y="3355344"/>
            <a:ext cx="571500" cy="12700"/>
          </a:xfrm>
          <a:prstGeom prst="bentConnector5">
            <a:avLst>
              <a:gd name="adj1" fmla="val -24167"/>
              <a:gd name="adj2" fmla="val 1684764"/>
              <a:gd name="adj3" fmla="val 123333"/>
            </a:avLst>
          </a:prstGeom>
          <a:ln w="12700">
            <a:solidFill>
              <a:srgbClr val="06060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stCxn id="194" idx="2"/>
            <a:endCxn id="180" idx="0"/>
          </p:cNvCxnSpPr>
          <p:nvPr/>
        </p:nvCxnSpPr>
        <p:spPr>
          <a:xfrm>
            <a:off x="3089871" y="3474060"/>
            <a:ext cx="591" cy="258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타원 179"/>
          <p:cNvSpPr/>
          <p:nvPr/>
        </p:nvSpPr>
        <p:spPr>
          <a:xfrm>
            <a:off x="3000806" y="3732756"/>
            <a:ext cx="179312" cy="189270"/>
          </a:xfrm>
          <a:prstGeom prst="ellipse">
            <a:avLst/>
          </a:prstGeom>
          <a:solidFill>
            <a:srgbClr val="F7C052"/>
          </a:solidFill>
          <a:ln>
            <a:solidFill>
              <a:srgbClr val="F7C0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cxnSp>
        <p:nvCxnSpPr>
          <p:cNvPr id="181" name="직선 화살표 연결선 180"/>
          <p:cNvCxnSpPr>
            <a:stCxn id="175" idx="4"/>
            <a:endCxn id="194" idx="0"/>
          </p:cNvCxnSpPr>
          <p:nvPr/>
        </p:nvCxnSpPr>
        <p:spPr>
          <a:xfrm flipH="1">
            <a:off x="3089871" y="3080841"/>
            <a:ext cx="14" cy="184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타원 182"/>
          <p:cNvSpPr/>
          <p:nvPr/>
        </p:nvSpPr>
        <p:spPr>
          <a:xfrm>
            <a:off x="967107" y="2894459"/>
            <a:ext cx="180000" cy="190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cxnSp>
        <p:nvCxnSpPr>
          <p:cNvPr id="185" name="꺾인 연결선 184"/>
          <p:cNvCxnSpPr>
            <a:stCxn id="193" idx="3"/>
            <a:endCxn id="193" idx="1"/>
          </p:cNvCxnSpPr>
          <p:nvPr/>
        </p:nvCxnSpPr>
        <p:spPr>
          <a:xfrm flipH="1">
            <a:off x="771541" y="3375148"/>
            <a:ext cx="571500" cy="12700"/>
          </a:xfrm>
          <a:prstGeom prst="bentConnector5">
            <a:avLst>
              <a:gd name="adj1" fmla="val -24167"/>
              <a:gd name="adj2" fmla="val 1647260"/>
              <a:gd name="adj3" fmla="val 126667"/>
            </a:avLst>
          </a:prstGeom>
          <a:ln w="12700">
            <a:solidFill>
              <a:srgbClr val="0606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stCxn id="193" idx="2"/>
            <a:endCxn id="187" idx="0"/>
          </p:cNvCxnSpPr>
          <p:nvPr/>
        </p:nvCxnSpPr>
        <p:spPr>
          <a:xfrm flipH="1">
            <a:off x="1055448" y="3479575"/>
            <a:ext cx="1843" cy="2566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타원 186"/>
          <p:cNvSpPr/>
          <p:nvPr/>
        </p:nvSpPr>
        <p:spPr>
          <a:xfrm>
            <a:off x="965792" y="3736236"/>
            <a:ext cx="179312" cy="189270"/>
          </a:xfrm>
          <a:prstGeom prst="ellipse">
            <a:avLst/>
          </a:prstGeom>
          <a:solidFill>
            <a:srgbClr val="F7C052"/>
          </a:solidFill>
          <a:ln>
            <a:solidFill>
              <a:srgbClr val="F7C0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cxnSp>
        <p:nvCxnSpPr>
          <p:cNvPr id="188" name="직선 화살표 연결선 187"/>
          <p:cNvCxnSpPr>
            <a:stCxn id="183" idx="4"/>
            <a:endCxn id="193" idx="0"/>
          </p:cNvCxnSpPr>
          <p:nvPr/>
        </p:nvCxnSpPr>
        <p:spPr>
          <a:xfrm>
            <a:off x="1057107" y="3085259"/>
            <a:ext cx="184" cy="1854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TextBox 189"/>
          <p:cNvSpPr txBox="1"/>
          <p:nvPr/>
        </p:nvSpPr>
        <p:spPr>
          <a:xfrm>
            <a:off x="1915446" y="2727682"/>
            <a:ext cx="171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91" name="TextBox 190"/>
          <p:cNvSpPr txBox="1"/>
          <p:nvPr/>
        </p:nvSpPr>
        <p:spPr>
          <a:xfrm>
            <a:off x="1920154" y="3572389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93" name="직사각형 192"/>
          <p:cNvSpPr/>
          <p:nvPr/>
        </p:nvSpPr>
        <p:spPr>
          <a:xfrm>
            <a:off x="771541" y="3270721"/>
            <a:ext cx="571500" cy="208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직사각형 193"/>
          <p:cNvSpPr/>
          <p:nvPr/>
        </p:nvSpPr>
        <p:spPr>
          <a:xfrm>
            <a:off x="2804121" y="3265206"/>
            <a:ext cx="571500" cy="208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/>
          <p:cNvCxnSpPr>
            <a:stCxn id="193" idx="3"/>
            <a:endCxn id="154" idx="1"/>
          </p:cNvCxnSpPr>
          <p:nvPr/>
        </p:nvCxnSpPr>
        <p:spPr>
          <a:xfrm flipV="1">
            <a:off x="1343041" y="3374417"/>
            <a:ext cx="459931" cy="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/>
          <p:nvPr/>
        </p:nvCxnSpPr>
        <p:spPr>
          <a:xfrm flipV="1">
            <a:off x="2374472" y="3364866"/>
            <a:ext cx="429649" cy="47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TextBox 274"/>
          <p:cNvSpPr txBox="1"/>
          <p:nvPr/>
        </p:nvSpPr>
        <p:spPr>
          <a:xfrm>
            <a:off x="800754" y="3257494"/>
            <a:ext cx="534121" cy="295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LSTM</a:t>
            </a:r>
            <a:endParaRPr lang="ko-KR" altLang="en-US" sz="1100" dirty="0"/>
          </a:p>
        </p:txBody>
      </p:sp>
      <p:grpSp>
        <p:nvGrpSpPr>
          <p:cNvPr id="87" name="그룹 86"/>
          <p:cNvGrpSpPr/>
          <p:nvPr/>
        </p:nvGrpSpPr>
        <p:grpSpPr>
          <a:xfrm>
            <a:off x="4228170" y="1093010"/>
            <a:ext cx="3734201" cy="5400478"/>
            <a:chOff x="4228170" y="1163348"/>
            <a:chExt cx="3734201" cy="5400478"/>
          </a:xfrm>
        </p:grpSpPr>
        <p:sp>
          <p:nvSpPr>
            <p:cNvPr id="67" name="직사각형 66"/>
            <p:cNvSpPr/>
            <p:nvPr/>
          </p:nvSpPr>
          <p:spPr>
            <a:xfrm>
              <a:off x="6057821" y="1789932"/>
              <a:ext cx="1238763" cy="7109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white">
                      <a:lumMod val="65000"/>
                    </a:prstClr>
                  </a:solidFill>
                </a:rPr>
                <a:t>월</a:t>
              </a:r>
              <a:r>
                <a:rPr lang="en-US" altLang="ko-KR" sz="1600" b="1" dirty="0">
                  <a:solidFill>
                    <a:prstClr val="white">
                      <a:lumMod val="65000"/>
                    </a:prstClr>
                  </a:solidFill>
                </a:rPr>
                <a:t>, </a:t>
              </a:r>
              <a:r>
                <a:rPr lang="ko-KR" altLang="en-US" sz="1600" b="1" dirty="0">
                  <a:solidFill>
                    <a:prstClr val="white">
                      <a:lumMod val="65000"/>
                    </a:prstClr>
                  </a:solidFill>
                </a:rPr>
                <a:t>분기</a:t>
              </a:r>
              <a:r>
                <a:rPr lang="en-US" altLang="ko-KR" sz="1600" b="1" dirty="0">
                  <a:solidFill>
                    <a:prstClr val="white">
                      <a:lumMod val="65000"/>
                    </a:prstClr>
                  </a:solidFill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white">
                      <a:lumMod val="65000"/>
                    </a:prstClr>
                  </a:solidFill>
                </a:rPr>
                <a:t>요일</a:t>
              </a:r>
              <a:r>
                <a:rPr lang="en-US" altLang="ko-KR" sz="1600" b="1" dirty="0">
                  <a:solidFill>
                    <a:prstClr val="white">
                      <a:lumMod val="65000"/>
                    </a:prstClr>
                  </a:solidFill>
                </a:rPr>
                <a:t>, </a:t>
              </a:r>
              <a:r>
                <a:rPr lang="ko-KR" altLang="en-US" sz="1600" b="1" dirty="0">
                  <a:solidFill>
                    <a:prstClr val="white">
                      <a:lumMod val="65000"/>
                    </a:prstClr>
                  </a:solidFill>
                </a:rPr>
                <a:t>휴일</a:t>
              </a:r>
              <a:endParaRPr lang="en-US" altLang="ko-KR" sz="1600" b="1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pic>
          <p:nvPicPr>
            <p:cNvPr id="7224" name="그림 7223"/>
            <p:cNvPicPr preferRelativeResize="0">
              <a:picLocks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8581" y="4447176"/>
              <a:ext cx="3294000" cy="1645200"/>
            </a:xfrm>
            <a:prstGeom prst="rect">
              <a:avLst/>
            </a:prstGeom>
          </p:spPr>
        </p:pic>
        <p:sp>
          <p:nvSpPr>
            <p:cNvPr id="43" name="직사각형 42"/>
            <p:cNvSpPr/>
            <p:nvPr/>
          </p:nvSpPr>
          <p:spPr>
            <a:xfrm>
              <a:off x="4228170" y="1359251"/>
              <a:ext cx="3734201" cy="5204575"/>
            </a:xfrm>
            <a:prstGeom prst="rect">
              <a:avLst/>
            </a:prstGeom>
            <a:noFill/>
            <a:ln w="57150"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4889558" y="1163348"/>
              <a:ext cx="2428873" cy="396526"/>
            </a:xfrm>
            <a:prstGeom prst="rect">
              <a:avLst/>
            </a:prstGeom>
            <a:solidFill>
              <a:srgbClr val="FF4858"/>
            </a:solidFill>
            <a:ln>
              <a:noFill/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prstClr val="white"/>
                  </a:solidFill>
                </a:rPr>
                <a:t>전력 사용량 </a:t>
              </a:r>
              <a:endParaRPr lang="en-US" altLang="ko-KR" b="1" dirty="0">
                <a:solidFill>
                  <a:prstClr val="white"/>
                </a:solidFill>
              </a:endParaRPr>
            </a:p>
          </p:txBody>
        </p:sp>
        <p:pic>
          <p:nvPicPr>
            <p:cNvPr id="7172" name="Picture 4" descr="Calendar icon Royalty Free Vector Image - VectorStock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7" t="-544" r="4458" b="9647"/>
            <a:stretch/>
          </p:blipFill>
          <p:spPr bwMode="auto">
            <a:xfrm>
              <a:off x="5051990" y="1831420"/>
              <a:ext cx="618755" cy="654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2" name="직사각형 91"/>
            <p:cNvSpPr/>
            <p:nvPr/>
          </p:nvSpPr>
          <p:spPr>
            <a:xfrm>
              <a:off x="4946340" y="6134437"/>
              <a:ext cx="23887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latin typeface="+mn-ea"/>
                </a:rPr>
                <a:t>예측 정확도 </a:t>
              </a:r>
              <a:r>
                <a:rPr lang="en-US" altLang="ko-KR" b="1" dirty="0">
                  <a:latin typeface="+mn-ea"/>
                </a:rPr>
                <a:t>: </a:t>
              </a:r>
              <a:r>
                <a:rPr lang="en-US" altLang="ko-KR" b="1" dirty="0">
                  <a:solidFill>
                    <a:srgbClr val="FF0000"/>
                  </a:solidFill>
                  <a:latin typeface="+mn-ea"/>
                </a:rPr>
                <a:t>95.8 %</a:t>
              </a:r>
            </a:p>
          </p:txBody>
        </p:sp>
        <p:cxnSp>
          <p:nvCxnSpPr>
            <p:cNvPr id="75" name="직선 화살표 연결선 74"/>
            <p:cNvCxnSpPr/>
            <p:nvPr/>
          </p:nvCxnSpPr>
          <p:spPr>
            <a:xfrm>
              <a:off x="6087416" y="2655121"/>
              <a:ext cx="0" cy="1639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모서리가 둥근 직사각형 168"/>
            <p:cNvSpPr/>
            <p:nvPr/>
          </p:nvSpPr>
          <p:spPr>
            <a:xfrm>
              <a:off x="4487241" y="1650687"/>
              <a:ext cx="3233681" cy="998895"/>
            </a:xfrm>
            <a:prstGeom prst="roundRect">
              <a:avLst>
                <a:gd name="adj" fmla="val 9297"/>
              </a:avLst>
            </a:prstGeom>
            <a:noFill/>
            <a:ln w="19050">
              <a:solidFill>
                <a:srgbClr val="06060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모서리가 둥근 직사각형 270"/>
            <p:cNvSpPr/>
            <p:nvPr/>
          </p:nvSpPr>
          <p:spPr>
            <a:xfrm>
              <a:off x="4487241" y="4309407"/>
              <a:ext cx="3233681" cy="1764974"/>
            </a:xfrm>
            <a:prstGeom prst="roundRect">
              <a:avLst>
                <a:gd name="adj" fmla="val 9297"/>
              </a:avLst>
            </a:prstGeom>
            <a:noFill/>
            <a:ln w="19050">
              <a:solidFill>
                <a:srgbClr val="06060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2" name="직선 화살표 연결선 271"/>
            <p:cNvCxnSpPr>
              <a:stCxn id="52" idx="2"/>
              <a:endCxn id="271" idx="0"/>
            </p:cNvCxnSpPr>
            <p:nvPr/>
          </p:nvCxnSpPr>
          <p:spPr>
            <a:xfrm flipH="1">
              <a:off x="6104082" y="4152592"/>
              <a:ext cx="45" cy="1568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그룹 71"/>
            <p:cNvGrpSpPr/>
            <p:nvPr/>
          </p:nvGrpSpPr>
          <p:grpSpPr>
            <a:xfrm>
              <a:off x="4487286" y="2804651"/>
              <a:ext cx="3233681" cy="1347941"/>
              <a:chOff x="4472046" y="2804651"/>
              <a:chExt cx="3233681" cy="1347941"/>
            </a:xfrm>
          </p:grpSpPr>
          <p:sp>
            <p:nvSpPr>
              <p:cNvPr id="52" name="모서리가 둥근 직사각형 51"/>
              <p:cNvSpPr/>
              <p:nvPr/>
            </p:nvSpPr>
            <p:spPr>
              <a:xfrm>
                <a:off x="4472046" y="2804651"/>
                <a:ext cx="3233681" cy="1347941"/>
              </a:xfrm>
              <a:prstGeom prst="roundRect">
                <a:avLst>
                  <a:gd name="adj" fmla="val 9297"/>
                </a:avLst>
              </a:prstGeom>
              <a:noFill/>
              <a:ln w="19050">
                <a:solidFill>
                  <a:srgbClr val="06060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1" name="그룹 70"/>
              <p:cNvGrpSpPr/>
              <p:nvPr/>
            </p:nvGrpSpPr>
            <p:grpSpPr>
              <a:xfrm>
                <a:off x="4501431" y="2868280"/>
                <a:ext cx="3135385" cy="1219959"/>
                <a:chOff x="4501431" y="2868280"/>
                <a:chExt cx="3135385" cy="1219959"/>
              </a:xfrm>
            </p:grpSpPr>
            <p:grpSp>
              <p:nvGrpSpPr>
                <p:cNvPr id="33" name="그룹 32"/>
                <p:cNvGrpSpPr/>
                <p:nvPr/>
              </p:nvGrpSpPr>
              <p:grpSpPr>
                <a:xfrm flipH="1">
                  <a:off x="4501431" y="2868280"/>
                  <a:ext cx="3135385" cy="1219959"/>
                  <a:chOff x="4832208" y="3455854"/>
                  <a:chExt cx="2985796" cy="942141"/>
                </a:xfrm>
              </p:grpSpPr>
              <p:pic>
                <p:nvPicPr>
                  <p:cNvPr id="82" name="Picture 4" descr="Gradient boosted decision tree ensemble. | Download Scientific Diagram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337" r="2504"/>
                  <a:stretch/>
                </p:blipFill>
                <p:spPr bwMode="auto">
                  <a:xfrm>
                    <a:off x="4832208" y="3455854"/>
                    <a:ext cx="2985796" cy="942141"/>
                  </a:xfrm>
                  <a:prstGeom prst="rect">
                    <a:avLst/>
                  </a:prstGeom>
                  <a:noFill/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7" name="타원 96"/>
                  <p:cNvSpPr/>
                  <p:nvPr/>
                </p:nvSpPr>
                <p:spPr>
                  <a:xfrm>
                    <a:off x="5284843" y="3567999"/>
                    <a:ext cx="139870" cy="133918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 dirty="0"/>
                  </a:p>
                </p:txBody>
              </p:sp>
              <p:sp>
                <p:nvSpPr>
                  <p:cNvPr id="101" name="타원 100"/>
                  <p:cNvSpPr/>
                  <p:nvPr/>
                </p:nvSpPr>
                <p:spPr>
                  <a:xfrm>
                    <a:off x="5070667" y="4158682"/>
                    <a:ext cx="139870" cy="133918"/>
                  </a:xfrm>
                  <a:prstGeom prst="ellipse">
                    <a:avLst/>
                  </a:prstGeom>
                  <a:solidFill>
                    <a:srgbClr val="00CC66"/>
                  </a:solidFill>
                  <a:ln>
                    <a:solidFill>
                      <a:srgbClr val="00CC6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 dirty="0"/>
                  </a:p>
                </p:txBody>
              </p:sp>
              <p:sp>
                <p:nvSpPr>
                  <p:cNvPr id="102" name="타원 101"/>
                  <p:cNvSpPr/>
                  <p:nvPr/>
                </p:nvSpPr>
                <p:spPr>
                  <a:xfrm>
                    <a:off x="5863568" y="3957089"/>
                    <a:ext cx="139870" cy="133918"/>
                  </a:xfrm>
                  <a:prstGeom prst="ellipse">
                    <a:avLst/>
                  </a:prstGeom>
                  <a:solidFill>
                    <a:srgbClr val="00CC66"/>
                  </a:solidFill>
                  <a:ln>
                    <a:solidFill>
                      <a:srgbClr val="00CC6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 dirty="0"/>
                  </a:p>
                </p:txBody>
              </p:sp>
              <p:sp>
                <p:nvSpPr>
                  <p:cNvPr id="104" name="타원 103"/>
                  <p:cNvSpPr/>
                  <p:nvPr/>
                </p:nvSpPr>
                <p:spPr>
                  <a:xfrm>
                    <a:off x="6185758" y="3566523"/>
                    <a:ext cx="139870" cy="133918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 dirty="0"/>
                  </a:p>
                </p:txBody>
              </p:sp>
              <p:sp>
                <p:nvSpPr>
                  <p:cNvPr id="105" name="타원 104"/>
                  <p:cNvSpPr/>
                  <p:nvPr/>
                </p:nvSpPr>
                <p:spPr>
                  <a:xfrm>
                    <a:off x="7354397" y="3560643"/>
                    <a:ext cx="139870" cy="133918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 dirty="0"/>
                  </a:p>
                </p:txBody>
              </p:sp>
            </p:grpSp>
            <p:sp>
              <p:nvSpPr>
                <p:cNvPr id="197" name="타원 196"/>
                <p:cNvSpPr/>
                <p:nvPr/>
              </p:nvSpPr>
              <p:spPr>
                <a:xfrm flipH="1">
                  <a:off x="5187123" y="3503624"/>
                  <a:ext cx="146878" cy="173408"/>
                </a:xfrm>
                <a:prstGeom prst="ellipse">
                  <a:avLst/>
                </a:prstGeom>
                <a:solidFill>
                  <a:srgbClr val="00CC66"/>
                </a:solidFill>
                <a:ln>
                  <a:solidFill>
                    <a:srgbClr val="00CC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/>
                </a:p>
              </p:txBody>
            </p:sp>
            <p:sp>
              <p:nvSpPr>
                <p:cNvPr id="198" name="타원 197"/>
                <p:cNvSpPr/>
                <p:nvPr/>
              </p:nvSpPr>
              <p:spPr>
                <a:xfrm flipH="1">
                  <a:off x="4769515" y="3512675"/>
                  <a:ext cx="155602" cy="167836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/>
                </a:p>
              </p:txBody>
            </p:sp>
            <p:sp>
              <p:nvSpPr>
                <p:cNvPr id="199" name="타원 198"/>
                <p:cNvSpPr/>
                <p:nvPr/>
              </p:nvSpPr>
              <p:spPr>
                <a:xfrm flipH="1">
                  <a:off x="5987734" y="3520119"/>
                  <a:ext cx="155602" cy="167836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/>
                </a:p>
              </p:txBody>
            </p:sp>
            <p:sp>
              <p:nvSpPr>
                <p:cNvPr id="53" name="직사각형 52"/>
                <p:cNvSpPr/>
                <p:nvPr/>
              </p:nvSpPr>
              <p:spPr>
                <a:xfrm rot="2799945">
                  <a:off x="4667869" y="3075455"/>
                  <a:ext cx="161169" cy="1402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0" name="직사각형 199"/>
                <p:cNvSpPr/>
                <p:nvPr/>
              </p:nvSpPr>
              <p:spPr>
                <a:xfrm rot="2799945">
                  <a:off x="5886462" y="3078172"/>
                  <a:ext cx="161169" cy="11874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3" name="직사각형 202"/>
                <p:cNvSpPr/>
                <p:nvPr/>
              </p:nvSpPr>
              <p:spPr>
                <a:xfrm rot="2799945">
                  <a:off x="4795388" y="3361434"/>
                  <a:ext cx="161169" cy="11874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5" name="직사각형 204"/>
                <p:cNvSpPr/>
                <p:nvPr/>
              </p:nvSpPr>
              <p:spPr>
                <a:xfrm rot="3317714">
                  <a:off x="6026422" y="3370236"/>
                  <a:ext cx="122853" cy="11874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85" name="직사각형 7184"/>
                <p:cNvSpPr/>
                <p:nvPr/>
              </p:nvSpPr>
              <p:spPr>
                <a:xfrm rot="2366837">
                  <a:off x="7187083" y="3085158"/>
                  <a:ext cx="135518" cy="10768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6" name="직사각형 275"/>
                <p:cNvSpPr/>
                <p:nvPr/>
              </p:nvSpPr>
              <p:spPr>
                <a:xfrm rot="2366837">
                  <a:off x="7251743" y="3132449"/>
                  <a:ext cx="45719" cy="10768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7" name="직사각형 276"/>
                <p:cNvSpPr/>
                <p:nvPr/>
              </p:nvSpPr>
              <p:spPr>
                <a:xfrm rot="2366837">
                  <a:off x="7396553" y="3322241"/>
                  <a:ext cx="135518" cy="1284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9" name="직사각형 288"/>
                <p:cNvSpPr/>
                <p:nvPr/>
              </p:nvSpPr>
              <p:spPr>
                <a:xfrm rot="2366837">
                  <a:off x="7451689" y="3369532"/>
                  <a:ext cx="45719" cy="1284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90" name="직사각형 289"/>
              <p:cNvSpPr/>
              <p:nvPr/>
            </p:nvSpPr>
            <p:spPr>
              <a:xfrm rot="2366837">
                <a:off x="7289885" y="3612545"/>
                <a:ext cx="45719" cy="1284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1" name="직사각형 290"/>
              <p:cNvSpPr/>
              <p:nvPr/>
            </p:nvSpPr>
            <p:spPr>
              <a:xfrm rot="2366837">
                <a:off x="7284748" y="3681654"/>
                <a:ext cx="45719" cy="721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2" name="직사각형 291"/>
              <p:cNvSpPr/>
              <p:nvPr/>
            </p:nvSpPr>
            <p:spPr>
              <a:xfrm rot="2366837">
                <a:off x="7281385" y="3700634"/>
                <a:ext cx="45719" cy="457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29" name="TextBox 128"/>
          <p:cNvSpPr txBox="1"/>
          <p:nvPr/>
        </p:nvSpPr>
        <p:spPr>
          <a:xfrm>
            <a:off x="446159" y="4265054"/>
            <a:ext cx="5132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[KW/h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321" name="TextBox 320"/>
          <p:cNvSpPr txBox="1"/>
          <p:nvPr/>
        </p:nvSpPr>
        <p:spPr>
          <a:xfrm>
            <a:off x="4461701" y="4265054"/>
            <a:ext cx="5132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[KW/h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322" name="TextBox 321"/>
          <p:cNvSpPr txBox="1"/>
          <p:nvPr/>
        </p:nvSpPr>
        <p:spPr>
          <a:xfrm>
            <a:off x="8462603" y="4265054"/>
            <a:ext cx="3626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[</a:t>
            </a:r>
            <a:r>
              <a:rPr lang="ko-KR" altLang="en-US" sz="800" dirty="0"/>
              <a:t>원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76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타원 114"/>
          <p:cNvSpPr/>
          <p:nvPr/>
        </p:nvSpPr>
        <p:spPr>
          <a:xfrm>
            <a:off x="2180738" y="5921577"/>
            <a:ext cx="618405" cy="226715"/>
          </a:xfrm>
          <a:prstGeom prst="ellipse">
            <a:avLst/>
          </a:prstGeom>
          <a:solidFill>
            <a:srgbClr val="FFD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14" name="타원 113"/>
          <p:cNvSpPr/>
          <p:nvPr/>
        </p:nvSpPr>
        <p:spPr>
          <a:xfrm>
            <a:off x="1113937" y="5916956"/>
            <a:ext cx="618405" cy="226715"/>
          </a:xfrm>
          <a:prstGeom prst="ellipse">
            <a:avLst/>
          </a:prstGeom>
          <a:solidFill>
            <a:srgbClr val="FFD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55" name="직사각형 54"/>
          <p:cNvSpPr/>
          <p:nvPr/>
        </p:nvSpPr>
        <p:spPr>
          <a:xfrm>
            <a:off x="3992383" y="1262244"/>
            <a:ext cx="4752944" cy="5329056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4" name="그룹 93"/>
          <p:cNvGrpSpPr/>
          <p:nvPr/>
        </p:nvGrpSpPr>
        <p:grpSpPr>
          <a:xfrm>
            <a:off x="4087911" y="1534879"/>
            <a:ext cx="4231440" cy="4992638"/>
            <a:chOff x="651735" y="458057"/>
            <a:chExt cx="4689924" cy="5533599"/>
          </a:xfrm>
        </p:grpSpPr>
        <p:sp>
          <p:nvSpPr>
            <p:cNvPr id="91" name="모서리가 둥근 직사각형 90"/>
            <p:cNvSpPr/>
            <p:nvPr/>
          </p:nvSpPr>
          <p:spPr>
            <a:xfrm>
              <a:off x="944236" y="3083719"/>
              <a:ext cx="4380216" cy="2667832"/>
            </a:xfrm>
            <a:prstGeom prst="roundRect">
              <a:avLst>
                <a:gd name="adj" fmla="val 9297"/>
              </a:avLst>
            </a:prstGeom>
            <a:noFill/>
            <a:ln w="28575">
              <a:solidFill>
                <a:srgbClr val="A6A6A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모서리가 둥근 직사각형 89"/>
            <p:cNvSpPr/>
            <p:nvPr/>
          </p:nvSpPr>
          <p:spPr>
            <a:xfrm>
              <a:off x="961443" y="688672"/>
              <a:ext cx="4380216" cy="2680437"/>
            </a:xfrm>
            <a:prstGeom prst="roundRect">
              <a:avLst>
                <a:gd name="adj" fmla="val 9297"/>
              </a:avLst>
            </a:prstGeom>
            <a:noFill/>
            <a:ln w="28575">
              <a:solidFill>
                <a:srgbClr val="A6A6A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2531544" y="2879016"/>
              <a:ext cx="1400612" cy="691679"/>
            </a:xfrm>
            <a:prstGeom prst="roundRect">
              <a:avLst/>
            </a:prstGeom>
            <a:solidFill>
              <a:srgbClr val="F04B01"/>
            </a:solidFill>
            <a:ln>
              <a:solidFill>
                <a:srgbClr val="FFC9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환경</a:t>
              </a: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2586124" y="458057"/>
              <a:ext cx="1287442" cy="687670"/>
            </a:xfrm>
            <a:prstGeom prst="roundRect">
              <a:avLst/>
            </a:prstGeom>
            <a:solidFill>
              <a:srgbClr val="F04B01"/>
            </a:solidFill>
            <a:ln>
              <a:solidFill>
                <a:srgbClr val="FFC9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DQN</a:t>
              </a:r>
              <a:endParaRPr lang="ko-KR" altLang="en-US" b="1" dirty="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2590134" y="5303986"/>
              <a:ext cx="1287442" cy="687670"/>
            </a:xfrm>
            <a:prstGeom prst="roundRect">
              <a:avLst/>
            </a:prstGeom>
            <a:solidFill>
              <a:srgbClr val="F04B01"/>
            </a:solidFill>
            <a:ln>
              <a:solidFill>
                <a:srgbClr val="FFC9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DQN</a:t>
              </a:r>
              <a:endParaRPr lang="ko-KR" altLang="en-US" b="1" dirty="0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1557198" y="1645893"/>
              <a:ext cx="1411200" cy="687670"/>
            </a:xfrm>
            <a:prstGeom prst="roundRect">
              <a:avLst/>
            </a:prstGeom>
            <a:solidFill>
              <a:srgbClr val="FFC901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상태</a:t>
              </a: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561978" y="1645893"/>
              <a:ext cx="1411200" cy="687670"/>
            </a:xfrm>
            <a:prstGeom prst="roundRect">
              <a:avLst/>
            </a:prstGeom>
            <a:solidFill>
              <a:srgbClr val="FFC901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행동</a:t>
              </a:r>
              <a:r>
                <a:rPr lang="en-US" altLang="ko-KR" b="1" dirty="0"/>
                <a:t>·</a:t>
              </a:r>
              <a:r>
                <a:rPr lang="ko-KR" altLang="en-US" b="1" dirty="0"/>
                <a:t>보상</a:t>
              </a: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562180" y="4116148"/>
              <a:ext cx="1410796" cy="687670"/>
            </a:xfrm>
            <a:prstGeom prst="roundRect">
              <a:avLst/>
            </a:prstGeom>
            <a:solidFill>
              <a:srgbClr val="FFC901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행동</a:t>
              </a:r>
              <a:r>
                <a:rPr lang="en-US" altLang="ko-KR" b="1" dirty="0"/>
                <a:t>·</a:t>
              </a:r>
              <a:r>
                <a:rPr lang="ko-KR" altLang="en-US" b="1" dirty="0"/>
                <a:t>보상</a:t>
              </a:r>
            </a:p>
          </p:txBody>
        </p:sp>
        <p:cxnSp>
          <p:nvCxnSpPr>
            <p:cNvPr id="27" name="꺾인 연결선 26"/>
            <p:cNvCxnSpPr/>
            <p:nvPr/>
          </p:nvCxnSpPr>
          <p:spPr>
            <a:xfrm rot="5400000">
              <a:off x="3654221" y="2573398"/>
              <a:ext cx="891293" cy="335422"/>
            </a:xfrm>
            <a:prstGeom prst="bentConnector2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꺾인 연결선 30"/>
            <p:cNvCxnSpPr>
              <a:stCxn id="16" idx="3"/>
              <a:endCxn id="22" idx="0"/>
            </p:cNvCxnSpPr>
            <p:nvPr/>
          </p:nvCxnSpPr>
          <p:spPr>
            <a:xfrm>
              <a:off x="3873566" y="801892"/>
              <a:ext cx="394012" cy="844001"/>
            </a:xfrm>
            <a:prstGeom prst="bentConnector2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꺾인 연결선 36"/>
            <p:cNvCxnSpPr>
              <a:stCxn id="20" idx="2"/>
              <a:endCxn id="15" idx="1"/>
            </p:cNvCxnSpPr>
            <p:nvPr/>
          </p:nvCxnSpPr>
          <p:spPr>
            <a:xfrm rot="16200000" flipH="1">
              <a:off x="1951525" y="2644836"/>
              <a:ext cx="891293" cy="268746"/>
            </a:xfrm>
            <a:prstGeom prst="bentConnector2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모서리가 둥근 직사각형 41"/>
            <p:cNvSpPr/>
            <p:nvPr/>
          </p:nvSpPr>
          <p:spPr>
            <a:xfrm>
              <a:off x="1551276" y="4116148"/>
              <a:ext cx="1410795" cy="687670"/>
            </a:xfrm>
            <a:prstGeom prst="roundRect">
              <a:avLst/>
            </a:prstGeom>
            <a:solidFill>
              <a:srgbClr val="FFC901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상태</a:t>
              </a:r>
            </a:p>
          </p:txBody>
        </p:sp>
        <p:cxnSp>
          <p:nvCxnSpPr>
            <p:cNvPr id="43" name="꺾인 연결선 42"/>
            <p:cNvCxnSpPr>
              <a:stCxn id="42" idx="0"/>
              <a:endCxn id="15" idx="1"/>
            </p:cNvCxnSpPr>
            <p:nvPr/>
          </p:nvCxnSpPr>
          <p:spPr>
            <a:xfrm rot="5400000" flipH="1" flipV="1">
              <a:off x="1948463" y="3533068"/>
              <a:ext cx="891291" cy="274870"/>
            </a:xfrm>
            <a:prstGeom prst="bentConnector2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꺾인 연결선 47"/>
            <p:cNvCxnSpPr/>
            <p:nvPr/>
          </p:nvCxnSpPr>
          <p:spPr>
            <a:xfrm>
              <a:off x="3932156" y="3262956"/>
              <a:ext cx="335422" cy="891292"/>
            </a:xfrm>
            <a:prstGeom prst="bentConnector2">
              <a:avLst/>
            </a:prstGeom>
            <a:ln>
              <a:solidFill>
                <a:schemeClr val="tx1"/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꺾인 연결선 50"/>
            <p:cNvCxnSpPr>
              <a:stCxn id="20" idx="0"/>
              <a:endCxn id="16" idx="1"/>
            </p:cNvCxnSpPr>
            <p:nvPr/>
          </p:nvCxnSpPr>
          <p:spPr>
            <a:xfrm rot="5400000" flipH="1" flipV="1">
              <a:off x="2002461" y="1062230"/>
              <a:ext cx="844001" cy="323326"/>
            </a:xfrm>
            <a:prstGeom prst="bentConnector2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꺾인 연결선 53"/>
            <p:cNvCxnSpPr>
              <a:endCxn id="18" idx="1"/>
            </p:cNvCxnSpPr>
            <p:nvPr/>
          </p:nvCxnSpPr>
          <p:spPr>
            <a:xfrm rot="16200000" flipH="1">
              <a:off x="2006470" y="5064157"/>
              <a:ext cx="844002" cy="323326"/>
            </a:xfrm>
            <a:prstGeom prst="bentConnector2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꺾인 연결선 56"/>
            <p:cNvCxnSpPr>
              <a:stCxn id="18" idx="3"/>
              <a:endCxn id="23" idx="2"/>
            </p:cNvCxnSpPr>
            <p:nvPr/>
          </p:nvCxnSpPr>
          <p:spPr>
            <a:xfrm flipV="1">
              <a:off x="3877576" y="4803818"/>
              <a:ext cx="390002" cy="844003"/>
            </a:xfrm>
            <a:prstGeom prst="bentConnector2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그룹 82"/>
            <p:cNvGrpSpPr/>
            <p:nvPr/>
          </p:nvGrpSpPr>
          <p:grpSpPr>
            <a:xfrm>
              <a:off x="655311" y="4118408"/>
              <a:ext cx="701061" cy="685410"/>
              <a:chOff x="2875499" y="4148111"/>
              <a:chExt cx="701061" cy="685410"/>
            </a:xfrm>
          </p:grpSpPr>
          <p:sp>
            <p:nvSpPr>
              <p:cNvPr id="61" name="타원 60"/>
              <p:cNvSpPr/>
              <p:nvPr/>
            </p:nvSpPr>
            <p:spPr>
              <a:xfrm rot="5400000">
                <a:off x="2891150" y="4148111"/>
                <a:ext cx="685410" cy="685410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2875499" y="4304825"/>
                <a:ext cx="646331" cy="369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b="1" dirty="0">
                    <a:solidFill>
                      <a:schemeClr val="bg1"/>
                    </a:solidFill>
                  </a:rPr>
                  <a:t>가전</a:t>
                </a:r>
                <a:endParaRPr lang="ko-KR" altLang="en-US" dirty="0"/>
              </a:p>
            </p:txBody>
          </p:sp>
        </p:grpSp>
        <p:grpSp>
          <p:nvGrpSpPr>
            <p:cNvPr id="82" name="그룹 81"/>
            <p:cNvGrpSpPr/>
            <p:nvPr/>
          </p:nvGrpSpPr>
          <p:grpSpPr>
            <a:xfrm>
              <a:off x="651735" y="1650719"/>
              <a:ext cx="701060" cy="685410"/>
              <a:chOff x="2875499" y="1642376"/>
              <a:chExt cx="701060" cy="685410"/>
            </a:xfrm>
          </p:grpSpPr>
          <p:sp>
            <p:nvSpPr>
              <p:cNvPr id="62" name="타원 61"/>
              <p:cNvSpPr/>
              <p:nvPr/>
            </p:nvSpPr>
            <p:spPr>
              <a:xfrm>
                <a:off x="2891149" y="1642376"/>
                <a:ext cx="685410" cy="685410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2875499" y="1780874"/>
                <a:ext cx="646331" cy="369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b="1" dirty="0">
                    <a:solidFill>
                      <a:schemeClr val="bg1"/>
                    </a:solidFill>
                  </a:rPr>
                  <a:t>판매</a:t>
                </a:r>
                <a:endParaRPr lang="ko-KR" altLang="en-US" dirty="0"/>
              </a:p>
            </p:txBody>
          </p:sp>
        </p:grpSp>
      </p:grpSp>
      <p:sp>
        <p:nvSpPr>
          <p:cNvPr id="95" name="직사각형 94"/>
          <p:cNvSpPr/>
          <p:nvPr/>
        </p:nvSpPr>
        <p:spPr>
          <a:xfrm>
            <a:off x="3126919" y="25774"/>
            <a:ext cx="5938160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i="1" kern="0" dirty="0">
                <a:solidFill>
                  <a:srgbClr val="78808D"/>
                </a:solidFill>
              </a:rPr>
              <a:t>실시간 스케줄링 서비스</a:t>
            </a:r>
            <a:endParaRPr lang="en-US" altLang="ko-KR" sz="3600" b="1" i="1" kern="0" dirty="0">
              <a:solidFill>
                <a:srgbClr val="78808D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4154311" y="1050093"/>
            <a:ext cx="4429089" cy="396526"/>
          </a:xfrm>
          <a:prstGeom prst="rect">
            <a:avLst/>
          </a:prstGeom>
          <a:solidFill>
            <a:srgbClr val="FF485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Multi-agent Q-learning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433238" y="1262244"/>
            <a:ext cx="2903994" cy="2899104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1120530" y="1050093"/>
            <a:ext cx="1548000" cy="396526"/>
          </a:xfrm>
          <a:prstGeom prst="rect">
            <a:avLst/>
          </a:prstGeom>
          <a:solidFill>
            <a:srgbClr val="FF485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 INPUT</a:t>
            </a:r>
          </a:p>
        </p:txBody>
      </p:sp>
      <p:sp>
        <p:nvSpPr>
          <p:cNvPr id="58" name="이등변 삼각형 57"/>
          <p:cNvSpPr/>
          <p:nvPr/>
        </p:nvSpPr>
        <p:spPr>
          <a:xfrm rot="5400000">
            <a:off x="3429996" y="1083240"/>
            <a:ext cx="475088" cy="358011"/>
          </a:xfrm>
          <a:prstGeom prst="triangle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이등변 삼각형 58"/>
          <p:cNvSpPr/>
          <p:nvPr/>
        </p:nvSpPr>
        <p:spPr>
          <a:xfrm rot="16200000" flipH="1">
            <a:off x="3405473" y="4774697"/>
            <a:ext cx="475090" cy="358011"/>
          </a:xfrm>
          <a:prstGeom prst="triangle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9227145" y="1248357"/>
            <a:ext cx="2556922" cy="1358236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9731655" y="1049860"/>
            <a:ext cx="1547902" cy="398106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DQN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9242308" y="2964975"/>
            <a:ext cx="2556922" cy="3626326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9784917" y="2765366"/>
            <a:ext cx="1547902" cy="398106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변수</a:t>
            </a:r>
            <a:endParaRPr lang="en-US" altLang="ko-KR" b="1" dirty="0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9377116" y="3618423"/>
            <a:ext cx="311568" cy="1047750"/>
          </a:xfrm>
          <a:prstGeom prst="roundRect">
            <a:avLst/>
          </a:prstGeom>
          <a:solidFill>
            <a:srgbClr val="FFC901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상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태</a:t>
            </a:r>
          </a:p>
        </p:txBody>
      </p:sp>
      <p:sp>
        <p:nvSpPr>
          <p:cNvPr id="72" name="타원 71"/>
          <p:cNvSpPr/>
          <p:nvPr/>
        </p:nvSpPr>
        <p:spPr>
          <a:xfrm>
            <a:off x="9968533" y="3234128"/>
            <a:ext cx="506516" cy="318036"/>
          </a:xfrm>
          <a:prstGeom prst="ellips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73" name="타원 72"/>
          <p:cNvSpPr/>
          <p:nvPr/>
        </p:nvSpPr>
        <p:spPr>
          <a:xfrm>
            <a:off x="10956109" y="3227036"/>
            <a:ext cx="506516" cy="318036"/>
          </a:xfrm>
          <a:prstGeom prst="ellips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697429"/>
              </p:ext>
            </p:extLst>
          </p:nvPr>
        </p:nvGraphicFramePr>
        <p:xfrm>
          <a:off x="10778679" y="3622820"/>
          <a:ext cx="861376" cy="104775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1376">
                  <a:extLst>
                    <a:ext uri="{9D8B030D-6E8A-4147-A177-3AD203B41FA5}">
                      <a16:colId xmlns:a16="http://schemas.microsoft.com/office/drawing/2014/main" val="121759647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1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PV </a:t>
                      </a:r>
                      <a:r>
                        <a:rPr lang="ko-KR" altLang="en-US" sz="1100" b="1" i="1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발전량</a:t>
                      </a:r>
                      <a:endParaRPr lang="en-US" sz="1100" b="1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3311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1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전력 사용량</a:t>
                      </a:r>
                      <a:endParaRPr lang="en-US" sz="1100" b="1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81063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1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SMP</a:t>
                      </a:r>
                      <a:endParaRPr lang="en-US" sz="1100" b="1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7487037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1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평균 </a:t>
                      </a:r>
                      <a:r>
                        <a:rPr lang="en-US" sz="1100" b="1" i="1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SMP</a:t>
                      </a:r>
                      <a:endParaRPr lang="en-US" sz="1100" b="1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9157144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1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사용</a:t>
                      </a:r>
                      <a:r>
                        <a:rPr lang="ko-KR" altLang="en-US" sz="1100" b="1" i="1" u="none" strike="noStrike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 제한</a:t>
                      </a:r>
                      <a:endParaRPr lang="en-US" sz="1100" b="1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19901977"/>
                  </a:ext>
                </a:extLst>
              </a:tr>
            </a:tbl>
          </a:graphicData>
        </a:graphic>
      </p:graphicFrame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145791"/>
              </p:ext>
            </p:extLst>
          </p:nvPr>
        </p:nvGraphicFramePr>
        <p:xfrm>
          <a:off x="9791103" y="3622820"/>
          <a:ext cx="861376" cy="104775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1376">
                  <a:extLst>
                    <a:ext uri="{9D8B030D-6E8A-4147-A177-3AD203B41FA5}">
                      <a16:colId xmlns:a16="http://schemas.microsoft.com/office/drawing/2014/main" val="121759647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1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PV </a:t>
                      </a:r>
                      <a:r>
                        <a:rPr lang="ko-KR" altLang="en-US" sz="1100" b="1" i="1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발전량</a:t>
                      </a:r>
                      <a:endParaRPr lang="en-US" sz="1100" b="1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3311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1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전력 사용량</a:t>
                      </a:r>
                      <a:endParaRPr lang="en-US" sz="1100" b="1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81063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1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SMP</a:t>
                      </a:r>
                      <a:endParaRPr lang="en-US" sz="1100" b="1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7487037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1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평균 </a:t>
                      </a:r>
                      <a:r>
                        <a:rPr lang="en-US" sz="1100" b="1" i="1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SMP</a:t>
                      </a:r>
                      <a:endParaRPr lang="en-US" sz="1100" b="1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9157144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1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SOC</a:t>
                      </a:r>
                      <a:endParaRPr lang="en-US" sz="1100" b="1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19901977"/>
                  </a:ext>
                </a:extLst>
              </a:tr>
            </a:tbl>
          </a:graphicData>
        </a:graphic>
      </p:graphicFrame>
      <p:sp>
        <p:nvSpPr>
          <p:cNvPr id="76" name="모서리가 둥근 직사각형 75"/>
          <p:cNvSpPr/>
          <p:nvPr/>
        </p:nvSpPr>
        <p:spPr>
          <a:xfrm>
            <a:off x="9387251" y="4776730"/>
            <a:ext cx="311568" cy="965358"/>
          </a:xfrm>
          <a:prstGeom prst="roundRect">
            <a:avLst/>
          </a:prstGeom>
          <a:solidFill>
            <a:srgbClr val="FFC901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보상</a:t>
            </a:r>
          </a:p>
        </p:txBody>
      </p:sp>
      <p:graphicFrame>
        <p:nvGraphicFramePr>
          <p:cNvPr id="77" name="표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939344"/>
              </p:ext>
            </p:extLst>
          </p:nvPr>
        </p:nvGraphicFramePr>
        <p:xfrm>
          <a:off x="9789145" y="4780493"/>
          <a:ext cx="861376" cy="961596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1376">
                  <a:extLst>
                    <a:ext uri="{9D8B030D-6E8A-4147-A177-3AD203B41FA5}">
                      <a16:colId xmlns:a16="http://schemas.microsoft.com/office/drawing/2014/main" val="1217596475"/>
                    </a:ext>
                  </a:extLst>
                </a:gridCol>
              </a:tblGrid>
              <a:tr h="2403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1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에너지 이득</a:t>
                      </a:r>
                      <a:endParaRPr lang="en-US" sz="1100" b="1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3311006"/>
                  </a:ext>
                </a:extLst>
              </a:tr>
              <a:tr h="2403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1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거래 이익</a:t>
                      </a:r>
                      <a:endParaRPr lang="en-US" sz="1100" b="1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8106325"/>
                  </a:ext>
                </a:extLst>
              </a:tr>
              <a:tr h="2403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1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감가상각비</a:t>
                      </a:r>
                      <a:endParaRPr lang="en-US" sz="1100" b="1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91571445"/>
                  </a:ext>
                </a:extLst>
              </a:tr>
              <a:tr h="2403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1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누진세</a:t>
                      </a:r>
                      <a:endParaRPr lang="en-US" sz="1100" b="1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19901977"/>
                  </a:ext>
                </a:extLst>
              </a:tr>
            </a:tbl>
          </a:graphicData>
        </a:graphic>
      </p:graphicFrame>
      <p:graphicFrame>
        <p:nvGraphicFramePr>
          <p:cNvPr id="78" name="표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140477"/>
              </p:ext>
            </p:extLst>
          </p:nvPr>
        </p:nvGraphicFramePr>
        <p:xfrm>
          <a:off x="10780900" y="4776728"/>
          <a:ext cx="861376" cy="96536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1376">
                  <a:extLst>
                    <a:ext uri="{9D8B030D-6E8A-4147-A177-3AD203B41FA5}">
                      <a16:colId xmlns:a16="http://schemas.microsoft.com/office/drawing/2014/main" val="1217596475"/>
                    </a:ext>
                  </a:extLst>
                </a:gridCol>
              </a:tblGrid>
              <a:tr h="4826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1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거래 이익</a:t>
                      </a:r>
                      <a:endParaRPr lang="en-US" sz="1100" b="1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3311006"/>
                  </a:ext>
                </a:extLst>
              </a:tr>
              <a:tr h="4826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1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불만족 지수</a:t>
                      </a:r>
                      <a:endParaRPr lang="en-US" sz="1100" b="1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8106325"/>
                  </a:ext>
                </a:extLst>
              </a:tr>
            </a:tbl>
          </a:graphicData>
        </a:graphic>
      </p:graphicFrame>
      <p:sp>
        <p:nvSpPr>
          <p:cNvPr id="79" name="모서리가 둥근 직사각형 78"/>
          <p:cNvSpPr/>
          <p:nvPr/>
        </p:nvSpPr>
        <p:spPr>
          <a:xfrm>
            <a:off x="9387250" y="5852370"/>
            <a:ext cx="311568" cy="628650"/>
          </a:xfrm>
          <a:prstGeom prst="roundRect">
            <a:avLst/>
          </a:prstGeom>
          <a:solidFill>
            <a:srgbClr val="FFC901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행동</a:t>
            </a:r>
          </a:p>
        </p:txBody>
      </p:sp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480614"/>
              </p:ext>
            </p:extLst>
          </p:nvPr>
        </p:nvGraphicFramePr>
        <p:xfrm>
          <a:off x="9797696" y="5852370"/>
          <a:ext cx="861376" cy="62865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1376">
                  <a:extLst>
                    <a:ext uri="{9D8B030D-6E8A-4147-A177-3AD203B41FA5}">
                      <a16:colId xmlns:a16="http://schemas.microsoft.com/office/drawing/2014/main" val="121759647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1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판매</a:t>
                      </a:r>
                      <a:endParaRPr lang="en-US" sz="1100" b="1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3311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1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자가 사용</a:t>
                      </a:r>
                      <a:endParaRPr lang="en-US" sz="1100" b="1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81063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1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유지</a:t>
                      </a:r>
                      <a:endParaRPr lang="en-US" sz="1100" b="1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91571445"/>
                  </a:ext>
                </a:extLst>
              </a:tr>
            </a:tbl>
          </a:graphicData>
        </a:graphic>
      </p:graphicFrame>
      <p:graphicFrame>
        <p:nvGraphicFramePr>
          <p:cNvPr id="70" name="표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211380"/>
              </p:ext>
            </p:extLst>
          </p:nvPr>
        </p:nvGraphicFramePr>
        <p:xfrm>
          <a:off x="10780054" y="5852370"/>
          <a:ext cx="861376" cy="62865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1376">
                  <a:extLst>
                    <a:ext uri="{9D8B030D-6E8A-4147-A177-3AD203B41FA5}">
                      <a16:colId xmlns:a16="http://schemas.microsoft.com/office/drawing/2014/main" val="1217596475"/>
                    </a:ext>
                  </a:extLst>
                </a:gridCol>
              </a:tblGrid>
              <a:tr h="6286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1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사용</a:t>
                      </a:r>
                      <a:endParaRPr lang="en-US" sz="1100" b="1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3311006"/>
                  </a:ext>
                </a:extLst>
              </a:tr>
            </a:tbl>
          </a:graphicData>
        </a:graphic>
      </p:graphicFrame>
      <p:cxnSp>
        <p:nvCxnSpPr>
          <p:cNvPr id="3" name="직선 연결선 2"/>
          <p:cNvCxnSpPr/>
          <p:nvPr/>
        </p:nvCxnSpPr>
        <p:spPr>
          <a:xfrm>
            <a:off x="10713936" y="3604532"/>
            <a:ext cx="0" cy="2904697"/>
          </a:xfrm>
          <a:prstGeom prst="line">
            <a:avLst/>
          </a:prstGeom>
          <a:ln w="12700">
            <a:solidFill>
              <a:srgbClr val="A6A6A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433237" y="4666173"/>
            <a:ext cx="2903387" cy="1925127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985083" y="4422144"/>
            <a:ext cx="1757644" cy="398106"/>
          </a:xfrm>
          <a:prstGeom prst="rect">
            <a:avLst/>
          </a:prstGeom>
          <a:solidFill>
            <a:srgbClr val="FF485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OUTPUT</a:t>
            </a:r>
          </a:p>
        </p:txBody>
      </p:sp>
      <p:sp>
        <p:nvSpPr>
          <p:cNvPr id="85" name="타원 84"/>
          <p:cNvSpPr/>
          <p:nvPr/>
        </p:nvSpPr>
        <p:spPr>
          <a:xfrm>
            <a:off x="8678828" y="1472614"/>
            <a:ext cx="127096" cy="127096"/>
          </a:xfrm>
          <a:prstGeom prst="ellipse">
            <a:avLst/>
          </a:prstGeom>
          <a:solidFill>
            <a:srgbClr val="A6A6A6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직사각형 182"/>
          <p:cNvSpPr/>
          <p:nvPr/>
        </p:nvSpPr>
        <p:spPr>
          <a:xfrm>
            <a:off x="9976582" y="3251933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판매</a:t>
            </a:r>
            <a:endParaRPr lang="ko-KR" altLang="en-US" sz="1200" dirty="0"/>
          </a:p>
        </p:txBody>
      </p:sp>
      <p:sp>
        <p:nvSpPr>
          <p:cNvPr id="184" name="직사각형 183"/>
          <p:cNvSpPr/>
          <p:nvPr/>
        </p:nvSpPr>
        <p:spPr>
          <a:xfrm>
            <a:off x="10970561" y="3251933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가전</a:t>
            </a:r>
            <a:endParaRPr lang="ko-KR" altLang="en-US" sz="1200" dirty="0"/>
          </a:p>
        </p:txBody>
      </p:sp>
      <p:grpSp>
        <p:nvGrpSpPr>
          <p:cNvPr id="7" name="그룹 6"/>
          <p:cNvGrpSpPr/>
          <p:nvPr/>
        </p:nvGrpSpPr>
        <p:grpSpPr>
          <a:xfrm>
            <a:off x="9438431" y="1519357"/>
            <a:ext cx="2147598" cy="997746"/>
            <a:chOff x="9528550" y="1519357"/>
            <a:chExt cx="2147598" cy="997746"/>
          </a:xfrm>
        </p:grpSpPr>
        <p:grpSp>
          <p:nvGrpSpPr>
            <p:cNvPr id="185" name="그룹 184"/>
            <p:cNvGrpSpPr/>
            <p:nvPr/>
          </p:nvGrpSpPr>
          <p:grpSpPr>
            <a:xfrm>
              <a:off x="10048389" y="1541854"/>
              <a:ext cx="1124995" cy="975249"/>
              <a:chOff x="2434769" y="2196441"/>
              <a:chExt cx="1537843" cy="1333143"/>
            </a:xfrm>
          </p:grpSpPr>
          <p:cxnSp>
            <p:nvCxnSpPr>
              <p:cNvPr id="186" name="직선 연결선 185"/>
              <p:cNvCxnSpPr>
                <a:stCxn id="203" idx="2"/>
                <a:endCxn id="211" idx="6"/>
              </p:cNvCxnSpPr>
              <p:nvPr/>
            </p:nvCxnSpPr>
            <p:spPr>
              <a:xfrm flipV="1">
                <a:off x="2434769" y="2861298"/>
                <a:ext cx="731822" cy="180978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직선 연결선 186"/>
              <p:cNvCxnSpPr>
                <a:stCxn id="201" idx="1"/>
                <a:endCxn id="210" idx="5"/>
              </p:cNvCxnSpPr>
              <p:nvPr/>
            </p:nvCxnSpPr>
            <p:spPr>
              <a:xfrm>
                <a:off x="2472489" y="2234160"/>
                <a:ext cx="656383" cy="35967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직선 연결선 187"/>
              <p:cNvCxnSpPr>
                <a:stCxn id="202" idx="2"/>
                <a:endCxn id="210" idx="6"/>
              </p:cNvCxnSpPr>
              <p:nvPr/>
            </p:nvCxnSpPr>
            <p:spPr>
              <a:xfrm flipV="1">
                <a:off x="2434769" y="2502771"/>
                <a:ext cx="731822" cy="180978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직선 연결선 188"/>
              <p:cNvCxnSpPr>
                <a:stCxn id="203" idx="3"/>
                <a:endCxn id="210" idx="7"/>
              </p:cNvCxnSpPr>
              <p:nvPr/>
            </p:nvCxnSpPr>
            <p:spPr>
              <a:xfrm flipV="1">
                <a:off x="2472488" y="2411709"/>
                <a:ext cx="656384" cy="721629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직선 연결선 189"/>
              <p:cNvCxnSpPr>
                <a:stCxn id="197" idx="3"/>
                <a:endCxn id="210" idx="7"/>
              </p:cNvCxnSpPr>
              <p:nvPr/>
            </p:nvCxnSpPr>
            <p:spPr>
              <a:xfrm flipV="1">
                <a:off x="2472488" y="2411709"/>
                <a:ext cx="656384" cy="1080156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직선 연결선 190"/>
              <p:cNvCxnSpPr>
                <a:stCxn id="201" idx="1"/>
                <a:endCxn id="211" idx="5"/>
              </p:cNvCxnSpPr>
              <p:nvPr/>
            </p:nvCxnSpPr>
            <p:spPr>
              <a:xfrm>
                <a:off x="2472489" y="2234160"/>
                <a:ext cx="656383" cy="7182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직선 연결선 191"/>
              <p:cNvCxnSpPr>
                <a:stCxn id="202" idx="2"/>
                <a:endCxn id="211" idx="5"/>
              </p:cNvCxnSpPr>
              <p:nvPr/>
            </p:nvCxnSpPr>
            <p:spPr>
              <a:xfrm>
                <a:off x="2434769" y="2683749"/>
                <a:ext cx="694103" cy="26861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직선 연결선 192"/>
              <p:cNvCxnSpPr>
                <a:stCxn id="197" idx="3"/>
                <a:endCxn id="211" idx="7"/>
              </p:cNvCxnSpPr>
              <p:nvPr/>
            </p:nvCxnSpPr>
            <p:spPr>
              <a:xfrm flipV="1">
                <a:off x="2472488" y="2770236"/>
                <a:ext cx="656384" cy="721629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직선 연결선 193"/>
              <p:cNvCxnSpPr>
                <a:stCxn id="215" idx="2"/>
                <a:endCxn id="214" idx="2"/>
              </p:cNvCxnSpPr>
              <p:nvPr/>
            </p:nvCxnSpPr>
            <p:spPr>
              <a:xfrm flipH="1" flipV="1">
                <a:off x="3588461" y="2683749"/>
                <a:ext cx="384151" cy="172024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직선 연결선 194"/>
              <p:cNvCxnSpPr>
                <a:stCxn id="215" idx="2"/>
                <a:endCxn id="213" idx="2"/>
              </p:cNvCxnSpPr>
              <p:nvPr/>
            </p:nvCxnSpPr>
            <p:spPr>
              <a:xfrm flipH="1">
                <a:off x="3588461" y="2855773"/>
                <a:ext cx="384151" cy="18174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직선 연결선 195"/>
              <p:cNvCxnSpPr>
                <a:stCxn id="197" idx="3"/>
                <a:endCxn id="212" idx="1"/>
              </p:cNvCxnSpPr>
              <p:nvPr/>
            </p:nvCxnSpPr>
            <p:spPr>
              <a:xfrm flipV="1">
                <a:off x="2472488" y="3129141"/>
                <a:ext cx="656383" cy="362724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타원 196"/>
              <p:cNvSpPr/>
              <p:nvPr/>
            </p:nvSpPr>
            <p:spPr>
              <a:xfrm>
                <a:off x="2434769" y="3272022"/>
                <a:ext cx="257563" cy="257562"/>
              </a:xfrm>
              <a:prstGeom prst="ellipse">
                <a:avLst/>
              </a:prstGeom>
              <a:solidFill>
                <a:srgbClr val="F7C052"/>
              </a:solidFill>
              <a:ln>
                <a:solidFill>
                  <a:srgbClr val="F7C0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98" name="직선 연결선 197"/>
              <p:cNvCxnSpPr>
                <a:stCxn id="212" idx="3"/>
                <a:endCxn id="203" idx="1"/>
              </p:cNvCxnSpPr>
              <p:nvPr/>
            </p:nvCxnSpPr>
            <p:spPr>
              <a:xfrm flipH="1" flipV="1">
                <a:off x="2472488" y="2951214"/>
                <a:ext cx="656383" cy="36005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198"/>
              <p:cNvCxnSpPr>
                <a:stCxn id="212" idx="3"/>
                <a:endCxn id="202" idx="1"/>
              </p:cNvCxnSpPr>
              <p:nvPr/>
            </p:nvCxnSpPr>
            <p:spPr>
              <a:xfrm flipH="1" flipV="1">
                <a:off x="2472488" y="2592687"/>
                <a:ext cx="656383" cy="718578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199"/>
              <p:cNvCxnSpPr>
                <a:stCxn id="212" idx="3"/>
                <a:endCxn id="201" idx="1"/>
              </p:cNvCxnSpPr>
              <p:nvPr/>
            </p:nvCxnSpPr>
            <p:spPr>
              <a:xfrm flipH="1" flipV="1">
                <a:off x="2472489" y="2234160"/>
                <a:ext cx="656382" cy="107710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1" name="타원 200"/>
              <p:cNvSpPr/>
              <p:nvPr/>
            </p:nvSpPr>
            <p:spPr>
              <a:xfrm>
                <a:off x="2434770" y="2196441"/>
                <a:ext cx="257563" cy="257562"/>
              </a:xfrm>
              <a:prstGeom prst="ellipse">
                <a:avLst/>
              </a:prstGeom>
              <a:solidFill>
                <a:srgbClr val="F7C052"/>
              </a:solidFill>
              <a:ln>
                <a:solidFill>
                  <a:srgbClr val="F7C0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타원 201"/>
              <p:cNvSpPr/>
              <p:nvPr/>
            </p:nvSpPr>
            <p:spPr>
              <a:xfrm>
                <a:off x="2434769" y="2554968"/>
                <a:ext cx="257563" cy="257562"/>
              </a:xfrm>
              <a:prstGeom prst="ellipse">
                <a:avLst/>
              </a:prstGeom>
              <a:solidFill>
                <a:srgbClr val="F7C052"/>
              </a:solidFill>
              <a:ln>
                <a:solidFill>
                  <a:srgbClr val="F7C0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타원 202"/>
              <p:cNvSpPr/>
              <p:nvPr/>
            </p:nvSpPr>
            <p:spPr>
              <a:xfrm>
                <a:off x="2434769" y="2913495"/>
                <a:ext cx="257563" cy="257562"/>
              </a:xfrm>
              <a:prstGeom prst="ellipse">
                <a:avLst/>
              </a:prstGeom>
              <a:solidFill>
                <a:srgbClr val="F7C052"/>
              </a:solidFill>
              <a:ln>
                <a:solidFill>
                  <a:srgbClr val="F7C0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04" name="직선 연결선 203"/>
              <p:cNvCxnSpPr>
                <a:stCxn id="210" idx="1"/>
                <a:endCxn id="214" idx="3"/>
              </p:cNvCxnSpPr>
              <p:nvPr/>
            </p:nvCxnSpPr>
            <p:spPr>
              <a:xfrm>
                <a:off x="2946747" y="2411709"/>
                <a:ext cx="603995" cy="36310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 204"/>
              <p:cNvCxnSpPr>
                <a:stCxn id="210" idx="1"/>
                <a:endCxn id="213" idx="3"/>
              </p:cNvCxnSpPr>
              <p:nvPr/>
            </p:nvCxnSpPr>
            <p:spPr>
              <a:xfrm>
                <a:off x="2946747" y="2411709"/>
                <a:ext cx="603995" cy="716866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연결선 205"/>
              <p:cNvCxnSpPr>
                <a:stCxn id="211" idx="2"/>
                <a:endCxn id="214" idx="1"/>
              </p:cNvCxnSpPr>
              <p:nvPr/>
            </p:nvCxnSpPr>
            <p:spPr>
              <a:xfrm flipV="1">
                <a:off x="2909028" y="2592687"/>
                <a:ext cx="641714" cy="26861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직선 연결선 206"/>
              <p:cNvCxnSpPr>
                <a:stCxn id="211" idx="2"/>
                <a:endCxn id="213" idx="3"/>
              </p:cNvCxnSpPr>
              <p:nvPr/>
            </p:nvCxnSpPr>
            <p:spPr>
              <a:xfrm>
                <a:off x="2909028" y="2861298"/>
                <a:ext cx="641714" cy="26727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직선 연결선 207"/>
              <p:cNvCxnSpPr>
                <a:stCxn id="212" idx="5"/>
                <a:endCxn id="214" idx="1"/>
              </p:cNvCxnSpPr>
              <p:nvPr/>
            </p:nvCxnSpPr>
            <p:spPr>
              <a:xfrm flipV="1">
                <a:off x="2946746" y="2592687"/>
                <a:ext cx="603996" cy="718578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직선 연결선 208"/>
              <p:cNvCxnSpPr>
                <a:stCxn id="212" idx="5"/>
                <a:endCxn id="213" idx="1"/>
              </p:cNvCxnSpPr>
              <p:nvPr/>
            </p:nvCxnSpPr>
            <p:spPr>
              <a:xfrm flipV="1">
                <a:off x="2946746" y="2946451"/>
                <a:ext cx="603996" cy="364814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0" name="타원 209"/>
              <p:cNvSpPr/>
              <p:nvPr/>
            </p:nvSpPr>
            <p:spPr>
              <a:xfrm>
                <a:off x="2909028" y="2373990"/>
                <a:ext cx="257563" cy="257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타원 210"/>
              <p:cNvSpPr/>
              <p:nvPr/>
            </p:nvSpPr>
            <p:spPr>
              <a:xfrm>
                <a:off x="2909028" y="2732517"/>
                <a:ext cx="257563" cy="257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타원 211"/>
              <p:cNvSpPr/>
              <p:nvPr/>
            </p:nvSpPr>
            <p:spPr>
              <a:xfrm flipH="1">
                <a:off x="2909027" y="3091422"/>
                <a:ext cx="257563" cy="257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타원 212"/>
              <p:cNvSpPr/>
              <p:nvPr/>
            </p:nvSpPr>
            <p:spPr>
              <a:xfrm flipH="1">
                <a:off x="3330898" y="2908732"/>
                <a:ext cx="257563" cy="257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타원 213"/>
              <p:cNvSpPr/>
              <p:nvPr/>
            </p:nvSpPr>
            <p:spPr>
              <a:xfrm flipH="1">
                <a:off x="3330898" y="2554968"/>
                <a:ext cx="257563" cy="257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타원 214"/>
              <p:cNvSpPr/>
              <p:nvPr/>
            </p:nvSpPr>
            <p:spPr>
              <a:xfrm flipH="1">
                <a:off x="3715049" y="2726992"/>
                <a:ext cx="257563" cy="257562"/>
              </a:xfrm>
              <a:prstGeom prst="ellipse">
                <a:avLst/>
              </a:prstGeom>
              <a:solidFill>
                <a:srgbClr val="F7C052"/>
              </a:solidFill>
              <a:ln>
                <a:solidFill>
                  <a:srgbClr val="F7C0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6" name="모서리가 둥근 직사각형 215"/>
            <p:cNvSpPr/>
            <p:nvPr/>
          </p:nvSpPr>
          <p:spPr>
            <a:xfrm>
              <a:off x="9528550" y="1539253"/>
              <a:ext cx="270454" cy="969307"/>
            </a:xfrm>
            <a:prstGeom prst="round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상</a:t>
              </a:r>
              <a:endParaRPr lang="en-US" altLang="ko-KR" sz="1400" b="1" dirty="0"/>
            </a:p>
            <a:p>
              <a:pPr algn="ctr"/>
              <a:r>
                <a:rPr lang="ko-KR" altLang="en-US" sz="1400" b="1" dirty="0"/>
                <a:t>태</a:t>
              </a:r>
            </a:p>
          </p:txBody>
        </p:sp>
        <p:sp>
          <p:nvSpPr>
            <p:cNvPr id="217" name="모서리가 둥근 직사각형 216"/>
            <p:cNvSpPr/>
            <p:nvPr/>
          </p:nvSpPr>
          <p:spPr>
            <a:xfrm>
              <a:off x="11405694" y="1519357"/>
              <a:ext cx="270454" cy="969307"/>
            </a:xfrm>
            <a:prstGeom prst="round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행동</a:t>
              </a:r>
            </a:p>
          </p:txBody>
        </p:sp>
        <p:cxnSp>
          <p:nvCxnSpPr>
            <p:cNvPr id="6" name="직선 화살표 연결선 5"/>
            <p:cNvCxnSpPr/>
            <p:nvPr/>
          </p:nvCxnSpPr>
          <p:spPr>
            <a:xfrm>
              <a:off x="9795049" y="2023906"/>
              <a:ext cx="20497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화살표 연결선 218"/>
            <p:cNvCxnSpPr/>
            <p:nvPr/>
          </p:nvCxnSpPr>
          <p:spPr>
            <a:xfrm>
              <a:off x="11214274" y="2023906"/>
              <a:ext cx="20497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0" name="타원 219"/>
          <p:cNvSpPr/>
          <p:nvPr/>
        </p:nvSpPr>
        <p:spPr>
          <a:xfrm>
            <a:off x="9184028" y="3194031"/>
            <a:ext cx="127096" cy="127096"/>
          </a:xfrm>
          <a:prstGeom prst="ellipse">
            <a:avLst/>
          </a:prstGeom>
          <a:solidFill>
            <a:srgbClr val="A6A6A6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/>
          <p:cNvSpPr/>
          <p:nvPr/>
        </p:nvSpPr>
        <p:spPr>
          <a:xfrm>
            <a:off x="9160197" y="1472614"/>
            <a:ext cx="127096" cy="127096"/>
          </a:xfrm>
          <a:prstGeom prst="ellipse">
            <a:avLst/>
          </a:prstGeom>
          <a:solidFill>
            <a:srgbClr val="A6A6A6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/>
          <p:cNvSpPr/>
          <p:nvPr/>
        </p:nvSpPr>
        <p:spPr>
          <a:xfrm>
            <a:off x="8688129" y="3188385"/>
            <a:ext cx="127096" cy="127096"/>
          </a:xfrm>
          <a:prstGeom prst="ellipse">
            <a:avLst/>
          </a:prstGeom>
          <a:solidFill>
            <a:srgbClr val="A6A6A6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>
            <a:stCxn id="85" idx="6"/>
            <a:endCxn id="221" idx="2"/>
          </p:cNvCxnSpPr>
          <p:nvPr/>
        </p:nvCxnSpPr>
        <p:spPr>
          <a:xfrm>
            <a:off x="8805924" y="1536162"/>
            <a:ext cx="354273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3" name="직선 연결선 102"/>
          <p:cNvCxnSpPr>
            <a:stCxn id="100" idx="6"/>
            <a:endCxn id="220" idx="2"/>
          </p:cNvCxnSpPr>
          <p:nvPr/>
        </p:nvCxnSpPr>
        <p:spPr>
          <a:xfrm>
            <a:off x="8815225" y="3251933"/>
            <a:ext cx="368803" cy="5646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9" name="직사각형 98"/>
          <p:cNvSpPr/>
          <p:nvPr/>
        </p:nvSpPr>
        <p:spPr>
          <a:xfrm>
            <a:off x="433237" y="1458697"/>
            <a:ext cx="28967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예측 데이터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433237" y="4809040"/>
            <a:ext cx="2903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스케줄링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058" y="5259408"/>
            <a:ext cx="763459" cy="770959"/>
          </a:xfrm>
          <a:prstGeom prst="rect">
            <a:avLst/>
          </a:prstGeom>
          <a:ln>
            <a:noFill/>
          </a:ln>
        </p:spPr>
      </p:pic>
      <p:sp>
        <p:nvSpPr>
          <p:cNvPr id="4" name="직사각형 3"/>
          <p:cNvSpPr/>
          <p:nvPr/>
        </p:nvSpPr>
        <p:spPr>
          <a:xfrm>
            <a:off x="916311" y="6169832"/>
            <a:ext cx="965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가전 기기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2025523" y="616983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</a:rPr>
              <a:t>판매시간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8" name="그림 10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5" b="15652"/>
          <a:stretch/>
        </p:blipFill>
        <p:spPr>
          <a:xfrm>
            <a:off x="761976" y="1804926"/>
            <a:ext cx="2234519" cy="700794"/>
          </a:xfrm>
          <a:prstGeom prst="rect">
            <a:avLst/>
          </a:prstGeom>
        </p:spPr>
      </p:pic>
      <p:pic>
        <p:nvPicPr>
          <p:cNvPr id="110" name="그림 109"/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2" b="15214"/>
          <a:stretch/>
        </p:blipFill>
        <p:spPr>
          <a:xfrm>
            <a:off x="752955" y="2560771"/>
            <a:ext cx="2252561" cy="715422"/>
          </a:xfrm>
          <a:prstGeom prst="rect">
            <a:avLst/>
          </a:prstGeom>
        </p:spPr>
      </p:pic>
      <p:pic>
        <p:nvPicPr>
          <p:cNvPr id="119" name="그림 118"/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0" t="1416" r="1858" b="12590"/>
          <a:stretch/>
        </p:blipFill>
        <p:spPr>
          <a:xfrm>
            <a:off x="771377" y="3331244"/>
            <a:ext cx="2180548" cy="714153"/>
          </a:xfrm>
          <a:prstGeom prst="rect">
            <a:avLst/>
          </a:prstGeom>
        </p:spPr>
      </p:pic>
      <p:pic>
        <p:nvPicPr>
          <p:cNvPr id="1026" name="Picture 2" descr="laundry, machine, washing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73" y="5223639"/>
            <a:ext cx="858702" cy="85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6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841860" y="1140900"/>
            <a:ext cx="7184713" cy="5395458"/>
            <a:chOff x="537060" y="1331042"/>
            <a:chExt cx="7184713" cy="5395458"/>
          </a:xfrm>
        </p:grpSpPr>
        <p:sp>
          <p:nvSpPr>
            <p:cNvPr id="45" name="직사각형 44"/>
            <p:cNvSpPr/>
            <p:nvPr/>
          </p:nvSpPr>
          <p:spPr>
            <a:xfrm>
              <a:off x="537060" y="1331042"/>
              <a:ext cx="7184713" cy="5395458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1624176" y="3776220"/>
              <a:ext cx="4826318" cy="396526"/>
            </a:xfrm>
            <a:prstGeom prst="rect">
              <a:avLst/>
            </a:prstGeom>
            <a:solidFill>
              <a:srgbClr val="FF4858"/>
            </a:solidFill>
            <a:ln>
              <a:noFill/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prstClr val="white"/>
                  </a:solidFill>
                </a:rPr>
                <a:t>소비 금액</a:t>
              </a:r>
              <a:endParaRPr lang="en-US" altLang="ko-KR" b="1" dirty="0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624176" y="6192605"/>
              <a:ext cx="2067256" cy="396526"/>
            </a:xfrm>
            <a:prstGeom prst="rect">
              <a:avLst/>
            </a:prstGeom>
            <a:solidFill>
              <a:srgbClr val="FF4858"/>
            </a:solidFill>
            <a:ln>
              <a:noFill/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prstClr val="white"/>
                  </a:solidFill>
                </a:rPr>
                <a:t>누진세 금액</a:t>
              </a:r>
              <a:endParaRPr lang="en-US" altLang="ko-KR" b="1" dirty="0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4383238" y="6192605"/>
              <a:ext cx="2067256" cy="396526"/>
            </a:xfrm>
            <a:prstGeom prst="rect">
              <a:avLst/>
            </a:prstGeom>
            <a:solidFill>
              <a:srgbClr val="FF4858"/>
            </a:solidFill>
            <a:ln>
              <a:noFill/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prstClr val="white"/>
                  </a:solidFill>
                </a:rPr>
                <a:t>거래 이익</a:t>
              </a:r>
              <a:endParaRPr lang="en-US" altLang="ko-KR" b="1" dirty="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57" name="차트 56"/>
          <p:cNvGraphicFramePr/>
          <p:nvPr>
            <p:extLst>
              <p:ext uri="{D42A27DB-BD31-4B8C-83A1-F6EECF244321}">
                <p14:modId xmlns:p14="http://schemas.microsoft.com/office/powerpoint/2010/main" val="1283294345"/>
              </p:ext>
            </p:extLst>
          </p:nvPr>
        </p:nvGraphicFramePr>
        <p:xfrm>
          <a:off x="2149234" y="1533503"/>
          <a:ext cx="5249360" cy="2103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6" name="차트 85"/>
          <p:cNvGraphicFramePr/>
          <p:nvPr>
            <p:extLst>
              <p:ext uri="{D42A27DB-BD31-4B8C-83A1-F6EECF244321}">
                <p14:modId xmlns:p14="http://schemas.microsoft.com/office/powerpoint/2010/main" val="1366376023"/>
              </p:ext>
            </p:extLst>
          </p:nvPr>
        </p:nvGraphicFramePr>
        <p:xfrm>
          <a:off x="4666623" y="3984616"/>
          <a:ext cx="2107659" cy="1984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3" name="차트 82"/>
          <p:cNvGraphicFramePr/>
          <p:nvPr>
            <p:extLst>
              <p:ext uri="{D42A27DB-BD31-4B8C-83A1-F6EECF244321}">
                <p14:modId xmlns:p14="http://schemas.microsoft.com/office/powerpoint/2010/main" val="589564926"/>
              </p:ext>
            </p:extLst>
          </p:nvPr>
        </p:nvGraphicFramePr>
        <p:xfrm>
          <a:off x="1957086" y="4087394"/>
          <a:ext cx="2107659" cy="1984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9" name="직사각형 98"/>
          <p:cNvSpPr/>
          <p:nvPr/>
        </p:nvSpPr>
        <p:spPr>
          <a:xfrm>
            <a:off x="2640836" y="142153"/>
            <a:ext cx="7197488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i="1" kern="0" dirty="0">
                <a:solidFill>
                  <a:srgbClr val="78808D"/>
                </a:solidFill>
              </a:rPr>
              <a:t>서비스 모델 타당성 분석</a:t>
            </a:r>
            <a:endParaRPr lang="en-US" altLang="ko-KR" sz="3600" b="1" i="1" kern="0" dirty="0">
              <a:solidFill>
                <a:srgbClr val="78808D"/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7398594" y="4084600"/>
            <a:ext cx="3728093" cy="2060380"/>
            <a:chOff x="7398594" y="4179850"/>
            <a:chExt cx="3728093" cy="2060380"/>
          </a:xfrm>
        </p:grpSpPr>
        <p:grpSp>
          <p:nvGrpSpPr>
            <p:cNvPr id="27" name="그룹 26"/>
            <p:cNvGrpSpPr/>
            <p:nvPr/>
          </p:nvGrpSpPr>
          <p:grpSpPr>
            <a:xfrm>
              <a:off x="9066309" y="4179850"/>
              <a:ext cx="2060378" cy="2060380"/>
              <a:chOff x="5893747" y="3607495"/>
              <a:chExt cx="1426676" cy="1426678"/>
            </a:xfrm>
          </p:grpSpPr>
          <p:sp>
            <p:nvSpPr>
              <p:cNvPr id="28" name="타원 27"/>
              <p:cNvSpPr/>
              <p:nvPr/>
            </p:nvSpPr>
            <p:spPr>
              <a:xfrm>
                <a:off x="5893747" y="3607497"/>
                <a:ext cx="1426676" cy="1426676"/>
              </a:xfrm>
              <a:prstGeom prst="ellipse">
                <a:avLst/>
              </a:prstGeom>
              <a:solidFill>
                <a:srgbClr val="FFC3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9" name="그룹 28"/>
              <p:cNvGrpSpPr/>
              <p:nvPr/>
            </p:nvGrpSpPr>
            <p:grpSpPr>
              <a:xfrm>
                <a:off x="5893747" y="3607495"/>
                <a:ext cx="1426676" cy="1426676"/>
                <a:chOff x="5893747" y="3607495"/>
                <a:chExt cx="1426676" cy="1426676"/>
              </a:xfrm>
            </p:grpSpPr>
            <p:sp>
              <p:nvSpPr>
                <p:cNvPr id="32" name="원호 31"/>
                <p:cNvSpPr/>
                <p:nvPr/>
              </p:nvSpPr>
              <p:spPr>
                <a:xfrm>
                  <a:off x="5893747" y="3607495"/>
                  <a:ext cx="1426676" cy="1426676"/>
                </a:xfrm>
                <a:prstGeom prst="arc">
                  <a:avLst>
                    <a:gd name="adj1" fmla="val 11099024"/>
                    <a:gd name="adj2" fmla="val 11077619"/>
                  </a:avLst>
                </a:prstGeom>
                <a:ln w="28575">
                  <a:solidFill>
                    <a:srgbClr val="FF4858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497FA3"/>
                    </a:solidFill>
                  </a:endParaRPr>
                </a:p>
              </p:txBody>
            </p:sp>
            <p:sp>
              <p:nvSpPr>
                <p:cNvPr id="33" name="직사각형 32"/>
                <p:cNvSpPr/>
                <p:nvPr/>
              </p:nvSpPr>
              <p:spPr>
                <a:xfrm>
                  <a:off x="6051838" y="4137452"/>
                  <a:ext cx="1110493" cy="36229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800" b="1" dirty="0" smtClean="0">
                      <a:solidFill>
                        <a:prstClr val="white"/>
                      </a:solidFill>
                      <a:cs typeface="Aharoni" panose="02010803020104030203" pitchFamily="2" charset="-79"/>
                    </a:rPr>
                    <a:t>25.5</a:t>
                  </a:r>
                  <a:r>
                    <a:rPr lang="en-US" altLang="ko-KR" sz="1200" dirty="0" smtClean="0">
                      <a:solidFill>
                        <a:prstClr val="white"/>
                      </a:solidFill>
                      <a:cs typeface="Aharoni" panose="02010803020104030203" pitchFamily="2" charset="-79"/>
                    </a:rPr>
                    <a:t>%</a:t>
                  </a:r>
                  <a:endParaRPr lang="en-US" altLang="ko-KR" sz="200" b="1" dirty="0">
                    <a:solidFill>
                      <a:prstClr val="white"/>
                    </a:solidFill>
                    <a:cs typeface="Aharoni" panose="02010803020104030203" pitchFamily="2" charset="-79"/>
                  </a:endParaRPr>
                </a:p>
              </p:txBody>
            </p:sp>
          </p:grpSp>
        </p:grpSp>
        <p:grpSp>
          <p:nvGrpSpPr>
            <p:cNvPr id="51" name="그룹 50"/>
            <p:cNvGrpSpPr/>
            <p:nvPr/>
          </p:nvGrpSpPr>
          <p:grpSpPr>
            <a:xfrm>
              <a:off x="7398594" y="5018232"/>
              <a:ext cx="1781872" cy="197390"/>
              <a:chOff x="6924236" y="2255401"/>
              <a:chExt cx="1781872" cy="197390"/>
            </a:xfrm>
          </p:grpSpPr>
          <p:cxnSp>
            <p:nvCxnSpPr>
              <p:cNvPr id="52" name="직선 연결선 51"/>
              <p:cNvCxnSpPr>
                <a:stCxn id="54" idx="6"/>
                <a:endCxn id="32" idx="2"/>
              </p:cNvCxnSpPr>
              <p:nvPr/>
            </p:nvCxnSpPr>
            <p:spPr>
              <a:xfrm>
                <a:off x="7121626" y="2354096"/>
                <a:ext cx="1473682" cy="10008"/>
              </a:xfrm>
              <a:prstGeom prst="line">
                <a:avLst/>
              </a:prstGeom>
              <a:ln w="19050">
                <a:solidFill>
                  <a:srgbClr val="FF4858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타원 52"/>
              <p:cNvSpPr/>
              <p:nvPr/>
            </p:nvSpPr>
            <p:spPr>
              <a:xfrm>
                <a:off x="8508718" y="2255401"/>
                <a:ext cx="197390" cy="197390"/>
              </a:xfrm>
              <a:prstGeom prst="ellipse">
                <a:avLst/>
              </a:prstGeom>
              <a:solidFill>
                <a:srgbClr val="FF4858"/>
              </a:solidFill>
              <a:ln w="381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6924236" y="2255401"/>
                <a:ext cx="197390" cy="197390"/>
              </a:xfrm>
              <a:prstGeom prst="ellipse">
                <a:avLst/>
              </a:prstGeom>
              <a:solidFill>
                <a:srgbClr val="FF4858"/>
              </a:solidFill>
              <a:ln w="381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4" name="타원 63"/>
          <p:cNvSpPr/>
          <p:nvPr/>
        </p:nvSpPr>
        <p:spPr>
          <a:xfrm>
            <a:off x="2985424" y="2479365"/>
            <a:ext cx="197390" cy="197390"/>
          </a:xfrm>
          <a:prstGeom prst="ellipse">
            <a:avLst/>
          </a:prstGeom>
          <a:solidFill>
            <a:srgbClr val="F4B9A4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4664050" y="1977068"/>
            <a:ext cx="197390" cy="197390"/>
          </a:xfrm>
          <a:prstGeom prst="ellipse">
            <a:avLst/>
          </a:prstGeom>
          <a:solidFill>
            <a:srgbClr val="ED7D31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6351136" y="2862831"/>
            <a:ext cx="197390" cy="197390"/>
          </a:xfrm>
          <a:prstGeom prst="ellipse">
            <a:avLst/>
          </a:prstGeom>
          <a:solidFill>
            <a:srgbClr val="C46627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950054" y="1298693"/>
            <a:ext cx="201152" cy="1027474"/>
            <a:chOff x="950054" y="1298693"/>
            <a:chExt cx="201152" cy="1027474"/>
          </a:xfrm>
        </p:grpSpPr>
        <p:sp>
          <p:nvSpPr>
            <p:cNvPr id="67" name="타원 66"/>
            <p:cNvSpPr/>
            <p:nvPr/>
          </p:nvSpPr>
          <p:spPr>
            <a:xfrm>
              <a:off x="950054" y="1298693"/>
              <a:ext cx="197390" cy="197390"/>
            </a:xfrm>
            <a:prstGeom prst="ellipse">
              <a:avLst/>
            </a:prstGeom>
            <a:solidFill>
              <a:srgbClr val="F4B9A4"/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/>
            <p:cNvSpPr/>
            <p:nvPr/>
          </p:nvSpPr>
          <p:spPr>
            <a:xfrm>
              <a:off x="950054" y="1727127"/>
              <a:ext cx="197390" cy="197390"/>
            </a:xfrm>
            <a:prstGeom prst="ellipse">
              <a:avLst/>
            </a:prstGeom>
            <a:solidFill>
              <a:srgbClr val="ED7D31"/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/>
            <p:cNvSpPr/>
            <p:nvPr/>
          </p:nvSpPr>
          <p:spPr>
            <a:xfrm>
              <a:off x="953816" y="2128777"/>
              <a:ext cx="197390" cy="197390"/>
            </a:xfrm>
            <a:prstGeom prst="ellipse">
              <a:avLst/>
            </a:prstGeom>
            <a:solidFill>
              <a:srgbClr val="C46627"/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2" name="직사각형 71"/>
          <p:cNvSpPr/>
          <p:nvPr/>
        </p:nvSpPr>
        <p:spPr>
          <a:xfrm>
            <a:off x="1189153" y="1267493"/>
            <a:ext cx="15664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스케줄링 사용 전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1175678" y="1681459"/>
            <a:ext cx="20649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스케줄링 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Single-Agent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1189153" y="2077977"/>
            <a:ext cx="19944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스케줄링 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Multi-Agent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844533" y="4547187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33%</a:t>
            </a:r>
            <a:endParaRPr lang="ko-KR" altLang="en-US" b="1" dirty="0"/>
          </a:p>
        </p:txBody>
      </p:sp>
      <p:sp>
        <p:nvSpPr>
          <p:cNvPr id="78" name="직사각형 77"/>
          <p:cNvSpPr/>
          <p:nvPr/>
        </p:nvSpPr>
        <p:spPr>
          <a:xfrm>
            <a:off x="4948309" y="4699133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42%</a:t>
            </a:r>
            <a:endParaRPr lang="ko-KR" altLang="en-US" b="1" dirty="0"/>
          </a:p>
        </p:txBody>
      </p:sp>
      <p:sp>
        <p:nvSpPr>
          <p:cNvPr id="79" name="직사각형 78"/>
          <p:cNvSpPr/>
          <p:nvPr/>
        </p:nvSpPr>
        <p:spPr>
          <a:xfrm>
            <a:off x="5544618" y="5285319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24%</a:t>
            </a:r>
            <a:endParaRPr lang="ko-KR" altLang="en-US" b="1" dirty="0"/>
          </a:p>
        </p:txBody>
      </p:sp>
      <p:sp>
        <p:nvSpPr>
          <p:cNvPr id="80" name="직사각형 79"/>
          <p:cNvSpPr/>
          <p:nvPr/>
        </p:nvSpPr>
        <p:spPr>
          <a:xfrm>
            <a:off x="2684543" y="5373174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34%</a:t>
            </a:r>
            <a:endParaRPr lang="ko-KR" altLang="en-US" b="1" dirty="0"/>
          </a:p>
        </p:txBody>
      </p:sp>
      <p:sp>
        <p:nvSpPr>
          <p:cNvPr id="81" name="직사각형 80"/>
          <p:cNvSpPr/>
          <p:nvPr/>
        </p:nvSpPr>
        <p:spPr>
          <a:xfrm>
            <a:off x="5924699" y="3032597"/>
            <a:ext cx="1220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227,692\</a:t>
            </a:r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2272807" y="4652345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32%</a:t>
            </a:r>
            <a:endParaRPr lang="ko-KR" altLang="en-US" b="1" dirty="0"/>
          </a:p>
        </p:txBody>
      </p:sp>
      <p:sp>
        <p:nvSpPr>
          <p:cNvPr id="74" name="직사각형 73"/>
          <p:cNvSpPr/>
          <p:nvPr/>
        </p:nvSpPr>
        <p:spPr>
          <a:xfrm>
            <a:off x="4214223" y="1607736"/>
            <a:ext cx="1220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239,491\</a:t>
            </a:r>
            <a:endParaRPr lang="ko-KR" altLang="en-US" b="1" dirty="0"/>
          </a:p>
        </p:txBody>
      </p:sp>
      <p:sp>
        <p:nvSpPr>
          <p:cNvPr id="84" name="직사각형 83"/>
          <p:cNvSpPr/>
          <p:nvPr/>
        </p:nvSpPr>
        <p:spPr>
          <a:xfrm>
            <a:off x="2474016" y="2705934"/>
            <a:ext cx="1220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232,891\</a:t>
            </a:r>
            <a:endParaRPr lang="ko-KR" altLang="en-US" b="1" dirty="0"/>
          </a:p>
        </p:txBody>
      </p:sp>
      <p:sp>
        <p:nvSpPr>
          <p:cNvPr id="85" name="직사각형 84"/>
          <p:cNvSpPr/>
          <p:nvPr/>
        </p:nvSpPr>
        <p:spPr>
          <a:xfrm>
            <a:off x="3153863" y="4701563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33%</a:t>
            </a:r>
            <a:endParaRPr lang="ko-KR" altLang="en-US" b="1" dirty="0"/>
          </a:p>
        </p:txBody>
      </p:sp>
      <p:sp>
        <p:nvSpPr>
          <p:cNvPr id="50" name="직사각형 49"/>
          <p:cNvSpPr/>
          <p:nvPr/>
        </p:nvSpPr>
        <p:spPr>
          <a:xfrm>
            <a:off x="8802061" y="3390991"/>
            <a:ext cx="274224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9092A5"/>
                </a:solidFill>
              </a:rPr>
              <a:t>소비 금액 </a:t>
            </a:r>
            <a:r>
              <a:rPr lang="ko-KR" altLang="en-US" b="1" dirty="0" err="1" smtClean="0">
                <a:solidFill>
                  <a:srgbClr val="9092A5"/>
                </a:solidFill>
              </a:rPr>
              <a:t>절감률</a:t>
            </a:r>
            <a:r>
              <a:rPr lang="ko-KR" altLang="en-US" b="1" dirty="0" smtClean="0">
                <a:solidFill>
                  <a:srgbClr val="9092A5"/>
                </a:solidFill>
              </a:rPr>
              <a:t> </a:t>
            </a:r>
            <a:r>
              <a:rPr lang="en-US" altLang="ko-KR" b="1" dirty="0" smtClean="0">
                <a:solidFill>
                  <a:srgbClr val="9092A5"/>
                </a:solidFill>
              </a:rPr>
              <a:t>[%]</a:t>
            </a:r>
            <a:endParaRPr lang="en-US" altLang="ko-KR" b="1" dirty="0">
              <a:solidFill>
                <a:srgbClr val="9092A5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398594" y="1344640"/>
            <a:ext cx="4136182" cy="5247767"/>
            <a:chOff x="7398594" y="1535140"/>
            <a:chExt cx="4136182" cy="5247767"/>
          </a:xfrm>
        </p:grpSpPr>
        <p:grpSp>
          <p:nvGrpSpPr>
            <p:cNvPr id="62" name="그룹 61"/>
            <p:cNvGrpSpPr/>
            <p:nvPr/>
          </p:nvGrpSpPr>
          <p:grpSpPr>
            <a:xfrm>
              <a:off x="7398594" y="1535140"/>
              <a:ext cx="3728093" cy="2060375"/>
              <a:chOff x="7398594" y="1535140"/>
              <a:chExt cx="3728093" cy="2060375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9066310" y="1535140"/>
                <a:ext cx="2060377" cy="2060375"/>
                <a:chOff x="8877721" y="4133663"/>
                <a:chExt cx="1661661" cy="1661660"/>
              </a:xfrm>
            </p:grpSpPr>
            <p:sp>
              <p:nvSpPr>
                <p:cNvPr id="39" name="직사각형 38"/>
                <p:cNvSpPr/>
                <p:nvPr/>
              </p:nvSpPr>
              <p:spPr>
                <a:xfrm>
                  <a:off x="9127204" y="4748297"/>
                  <a:ext cx="1293400" cy="42196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800" b="1" dirty="0" smtClean="0">
                      <a:solidFill>
                        <a:srgbClr val="78808D"/>
                      </a:solidFill>
                      <a:cs typeface="Aharoni" panose="02010803020104030203" pitchFamily="2" charset="-79"/>
                    </a:rPr>
                    <a:t>2.3</a:t>
                  </a:r>
                  <a:r>
                    <a:rPr lang="en-US" altLang="ko-KR" sz="1200" dirty="0" smtClean="0">
                      <a:solidFill>
                        <a:srgbClr val="78808D"/>
                      </a:solidFill>
                      <a:cs typeface="Aharoni" panose="02010803020104030203" pitchFamily="2" charset="-79"/>
                    </a:rPr>
                    <a:t>%</a:t>
                  </a:r>
                  <a:endParaRPr lang="en-US" altLang="ko-KR" sz="200" b="1" dirty="0">
                    <a:solidFill>
                      <a:srgbClr val="78808D"/>
                    </a:solidFill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41" name="원호 40"/>
                <p:cNvSpPr/>
                <p:nvPr/>
              </p:nvSpPr>
              <p:spPr>
                <a:xfrm>
                  <a:off x="8877721" y="4133663"/>
                  <a:ext cx="1661661" cy="1661660"/>
                </a:xfrm>
                <a:prstGeom prst="arc">
                  <a:avLst>
                    <a:gd name="adj1" fmla="val 11228505"/>
                    <a:gd name="adj2" fmla="val 11077619"/>
                  </a:avLst>
                </a:prstGeom>
                <a:ln w="28575">
                  <a:solidFill>
                    <a:srgbClr val="FF4858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497FA3"/>
                    </a:solidFill>
                  </a:endParaRPr>
                </a:p>
              </p:txBody>
            </p:sp>
          </p:grpSp>
          <p:grpSp>
            <p:nvGrpSpPr>
              <p:cNvPr id="58" name="그룹 57"/>
              <p:cNvGrpSpPr/>
              <p:nvPr/>
            </p:nvGrpSpPr>
            <p:grpSpPr>
              <a:xfrm>
                <a:off x="7398594" y="2379414"/>
                <a:ext cx="1781872" cy="197956"/>
                <a:chOff x="6924236" y="2264926"/>
                <a:chExt cx="1781872" cy="197956"/>
              </a:xfrm>
            </p:grpSpPr>
            <p:cxnSp>
              <p:nvCxnSpPr>
                <p:cNvPr id="59" name="직선 연결선 58"/>
                <p:cNvCxnSpPr>
                  <a:stCxn id="61" idx="6"/>
                  <a:endCxn id="41" idx="2"/>
                </p:cNvCxnSpPr>
                <p:nvPr/>
              </p:nvCxnSpPr>
              <p:spPr>
                <a:xfrm>
                  <a:off x="7121626" y="2363621"/>
                  <a:ext cx="1473683" cy="4115"/>
                </a:xfrm>
                <a:prstGeom prst="line">
                  <a:avLst/>
                </a:prstGeom>
                <a:ln w="19050">
                  <a:solidFill>
                    <a:srgbClr val="FF4858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타원 59"/>
                <p:cNvSpPr/>
                <p:nvPr/>
              </p:nvSpPr>
              <p:spPr>
                <a:xfrm>
                  <a:off x="8508718" y="2265492"/>
                  <a:ext cx="197390" cy="197390"/>
                </a:xfrm>
                <a:prstGeom prst="ellipse">
                  <a:avLst/>
                </a:prstGeom>
                <a:solidFill>
                  <a:srgbClr val="FF4858"/>
                </a:solidFill>
                <a:ln w="381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타원 60"/>
                <p:cNvSpPr/>
                <p:nvPr/>
              </p:nvSpPr>
              <p:spPr>
                <a:xfrm>
                  <a:off x="6924236" y="2264926"/>
                  <a:ext cx="197390" cy="197390"/>
                </a:xfrm>
                <a:prstGeom prst="ellipse">
                  <a:avLst/>
                </a:prstGeom>
                <a:solidFill>
                  <a:srgbClr val="FF4858"/>
                </a:solidFill>
                <a:ln w="381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56" name="직사각형 55"/>
            <p:cNvSpPr/>
            <p:nvPr/>
          </p:nvSpPr>
          <p:spPr>
            <a:xfrm>
              <a:off x="8792536" y="6275076"/>
              <a:ext cx="2742240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 smtClean="0">
                  <a:solidFill>
                    <a:srgbClr val="9092A5"/>
                  </a:solidFill>
                </a:rPr>
                <a:t>거래 이익 증가율 </a:t>
              </a:r>
              <a:r>
                <a:rPr lang="en-US" altLang="ko-KR" b="1" dirty="0">
                  <a:solidFill>
                    <a:srgbClr val="9092A5"/>
                  </a:solidFill>
                </a:rPr>
                <a:t>[%]</a:t>
              </a: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35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98" y="1388684"/>
            <a:ext cx="11542981" cy="23085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259" y="4249305"/>
            <a:ext cx="3429873" cy="25724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5405" y="4219746"/>
            <a:ext cx="3493566" cy="2620175"/>
          </a:xfrm>
          <a:prstGeom prst="rect">
            <a:avLst/>
          </a:prstGeom>
        </p:spPr>
      </p:pic>
      <p:sp>
        <p:nvSpPr>
          <p:cNvPr id="99" name="직사각형 98"/>
          <p:cNvSpPr/>
          <p:nvPr/>
        </p:nvSpPr>
        <p:spPr>
          <a:xfrm>
            <a:off x="2491044" y="142153"/>
            <a:ext cx="71974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i="1" kern="0" dirty="0">
                <a:solidFill>
                  <a:srgbClr val="78808D"/>
                </a:solidFill>
              </a:rPr>
              <a:t>실시간 스케줄링 서비스 결과</a:t>
            </a:r>
            <a:endParaRPr lang="en-US" altLang="ko-KR" sz="3600" b="1" i="1" kern="0" dirty="0">
              <a:solidFill>
                <a:srgbClr val="78808D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244993" y="4438135"/>
            <a:ext cx="1985429" cy="1896080"/>
            <a:chOff x="5614369" y="3607495"/>
            <a:chExt cx="1985429" cy="1896080"/>
          </a:xfrm>
        </p:grpSpPr>
        <p:sp>
          <p:nvSpPr>
            <p:cNvPr id="104" name="타원 103"/>
            <p:cNvSpPr/>
            <p:nvPr/>
          </p:nvSpPr>
          <p:spPr>
            <a:xfrm>
              <a:off x="5893747" y="3607497"/>
              <a:ext cx="1426676" cy="1426676"/>
            </a:xfrm>
            <a:prstGeom prst="ellipse">
              <a:avLst/>
            </a:prstGeom>
            <a:solidFill>
              <a:srgbClr val="FFC3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5614369" y="3607495"/>
              <a:ext cx="1985429" cy="1896080"/>
              <a:chOff x="5614369" y="3607495"/>
              <a:chExt cx="1985429" cy="1896080"/>
            </a:xfrm>
          </p:grpSpPr>
          <p:sp>
            <p:nvSpPr>
              <p:cNvPr id="105" name="원호 104"/>
              <p:cNvSpPr/>
              <p:nvPr/>
            </p:nvSpPr>
            <p:spPr>
              <a:xfrm>
                <a:off x="5893747" y="3607495"/>
                <a:ext cx="1426676" cy="1426676"/>
              </a:xfrm>
              <a:prstGeom prst="arc">
                <a:avLst>
                  <a:gd name="adj1" fmla="val 16200000"/>
                  <a:gd name="adj2" fmla="val 20686596"/>
                </a:avLst>
              </a:prstGeom>
              <a:ln w="28575">
                <a:solidFill>
                  <a:srgbClr val="FF4858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97FA3"/>
                  </a:solidFill>
                </a:endParaRPr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>
                <a:off x="6051838" y="3912355"/>
                <a:ext cx="1110493" cy="6553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800" b="1" dirty="0" smtClean="0">
                    <a:solidFill>
                      <a:prstClr val="white"/>
                    </a:solidFill>
                    <a:cs typeface="Aharoni" panose="02010803020104030203" pitchFamily="2" charset="-79"/>
                  </a:rPr>
                  <a:t>25.5</a:t>
                </a:r>
                <a:r>
                  <a:rPr lang="en-US" altLang="ko-KR" sz="1200" dirty="0" smtClean="0">
                    <a:solidFill>
                      <a:prstClr val="white"/>
                    </a:solidFill>
                    <a:cs typeface="Aharoni" panose="02010803020104030203" pitchFamily="2" charset="-79"/>
                  </a:rPr>
                  <a:t>%</a:t>
                </a:r>
                <a:endParaRPr lang="en-US" altLang="ko-KR" sz="200" b="1" dirty="0">
                  <a:solidFill>
                    <a:prstClr val="white"/>
                  </a:solidFill>
                  <a:cs typeface="Aharoni" panose="02010803020104030203" pitchFamily="2" charset="-79"/>
                </a:endParaRPr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>
                <a:off x="5614369" y="5064993"/>
                <a:ext cx="1985429" cy="4385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500" b="1" dirty="0" smtClean="0">
                    <a:solidFill>
                      <a:srgbClr val="9092A5"/>
                    </a:solidFill>
                  </a:rPr>
                  <a:t>거래 이익 증가율 </a:t>
                </a:r>
                <a:r>
                  <a:rPr lang="en-US" altLang="ko-KR" sz="1500" b="1" dirty="0">
                    <a:solidFill>
                      <a:srgbClr val="9092A5"/>
                    </a:solidFill>
                  </a:rPr>
                  <a:t>[%]</a:t>
                </a:r>
              </a:p>
            </p:txBody>
          </p:sp>
        </p:grpSp>
      </p:grpSp>
      <p:grpSp>
        <p:nvGrpSpPr>
          <p:cNvPr id="122" name="그룹 121"/>
          <p:cNvGrpSpPr/>
          <p:nvPr/>
        </p:nvGrpSpPr>
        <p:grpSpPr>
          <a:xfrm>
            <a:off x="10162883" y="4438004"/>
            <a:ext cx="1985429" cy="1851450"/>
            <a:chOff x="10127391" y="3607495"/>
            <a:chExt cx="1985429" cy="1851450"/>
          </a:xfrm>
        </p:grpSpPr>
        <p:sp>
          <p:nvSpPr>
            <p:cNvPr id="123" name="직사각형 122"/>
            <p:cNvSpPr/>
            <p:nvPr/>
          </p:nvSpPr>
          <p:spPr>
            <a:xfrm>
              <a:off x="10564860" y="3912355"/>
              <a:ext cx="1110493" cy="6553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b="1" dirty="0">
                  <a:solidFill>
                    <a:srgbClr val="78808D"/>
                  </a:solidFill>
                  <a:cs typeface="Aharoni" panose="02010803020104030203" pitchFamily="2" charset="-79"/>
                </a:rPr>
                <a:t>20.8</a:t>
              </a:r>
              <a:r>
                <a:rPr lang="en-US" altLang="ko-KR" sz="1200" dirty="0">
                  <a:solidFill>
                    <a:srgbClr val="78808D"/>
                  </a:solidFill>
                  <a:cs typeface="Aharoni" panose="02010803020104030203" pitchFamily="2" charset="-79"/>
                </a:rPr>
                <a:t>%</a:t>
              </a:r>
              <a:endParaRPr lang="en-US" altLang="ko-KR" sz="200" b="1" dirty="0">
                <a:solidFill>
                  <a:srgbClr val="78808D"/>
                </a:solidFill>
                <a:cs typeface="Aharoni" panose="02010803020104030203" pitchFamily="2" charset="-79"/>
              </a:endParaRPr>
            </a:p>
          </p:txBody>
        </p:sp>
        <p:grpSp>
          <p:nvGrpSpPr>
            <p:cNvPr id="124" name="그룹 123"/>
            <p:cNvGrpSpPr/>
            <p:nvPr/>
          </p:nvGrpSpPr>
          <p:grpSpPr>
            <a:xfrm>
              <a:off x="10127391" y="3607495"/>
              <a:ext cx="1985429" cy="1851450"/>
              <a:chOff x="10127391" y="3607495"/>
              <a:chExt cx="1985429" cy="1851450"/>
            </a:xfrm>
          </p:grpSpPr>
          <p:sp>
            <p:nvSpPr>
              <p:cNvPr id="125" name="원호 124"/>
              <p:cNvSpPr/>
              <p:nvPr/>
            </p:nvSpPr>
            <p:spPr>
              <a:xfrm>
                <a:off x="10406769" y="3607495"/>
                <a:ext cx="1426676" cy="1426676"/>
              </a:xfrm>
              <a:prstGeom prst="arc">
                <a:avLst>
                  <a:gd name="adj1" fmla="val 16200000"/>
                  <a:gd name="adj2" fmla="val 20664295"/>
                </a:avLst>
              </a:prstGeom>
              <a:ln w="28575">
                <a:solidFill>
                  <a:srgbClr val="FF4858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97FA3"/>
                  </a:solidFill>
                </a:endParaRPr>
              </a:p>
            </p:txBody>
          </p:sp>
          <p:sp>
            <p:nvSpPr>
              <p:cNvPr id="126" name="직사각형 125"/>
              <p:cNvSpPr/>
              <p:nvPr/>
            </p:nvSpPr>
            <p:spPr>
              <a:xfrm>
                <a:off x="10127391" y="5064991"/>
                <a:ext cx="1985429" cy="3939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500" b="1" dirty="0">
                    <a:solidFill>
                      <a:srgbClr val="9092A5"/>
                    </a:solidFill>
                  </a:rPr>
                  <a:t>불만족 지수</a:t>
                </a:r>
                <a:r>
                  <a:rPr lang="en-US" altLang="ko-KR" sz="1500" b="1" dirty="0">
                    <a:solidFill>
                      <a:srgbClr val="9092A5"/>
                    </a:solidFill>
                  </a:rPr>
                  <a:t>[%]</a:t>
                </a:r>
              </a:p>
            </p:txBody>
          </p:sp>
        </p:grpSp>
      </p:grpSp>
      <p:sp>
        <p:nvSpPr>
          <p:cNvPr id="128" name="직사각형 127"/>
          <p:cNvSpPr/>
          <p:nvPr/>
        </p:nvSpPr>
        <p:spPr>
          <a:xfrm>
            <a:off x="373022" y="1262244"/>
            <a:ext cx="11433532" cy="2356078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직사각형 128"/>
          <p:cNvSpPr/>
          <p:nvPr/>
        </p:nvSpPr>
        <p:spPr>
          <a:xfrm>
            <a:off x="3875244" y="1050093"/>
            <a:ext cx="4429089" cy="396526"/>
          </a:xfrm>
          <a:prstGeom prst="rect">
            <a:avLst/>
          </a:prstGeom>
          <a:solidFill>
            <a:srgbClr val="FF485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전체 스케줄링 결과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373021" y="4082028"/>
            <a:ext cx="3700619" cy="2689766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/>
          <p:cNvSpPr/>
          <p:nvPr/>
        </p:nvSpPr>
        <p:spPr>
          <a:xfrm>
            <a:off x="1336981" y="3901114"/>
            <a:ext cx="1827409" cy="398106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전체 보상</a:t>
            </a:r>
            <a:endParaRPr lang="en-US" altLang="ko-KR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562050" y="3567102"/>
            <a:ext cx="127096" cy="568463"/>
            <a:chOff x="562050" y="4082027"/>
            <a:chExt cx="127096" cy="568463"/>
          </a:xfrm>
        </p:grpSpPr>
        <p:sp>
          <p:nvSpPr>
            <p:cNvPr id="134" name="타원 133"/>
            <p:cNvSpPr/>
            <p:nvPr/>
          </p:nvSpPr>
          <p:spPr>
            <a:xfrm>
              <a:off x="562050" y="4082027"/>
              <a:ext cx="127096" cy="127096"/>
            </a:xfrm>
            <a:prstGeom prst="ellipse">
              <a:avLst/>
            </a:prstGeom>
            <a:solidFill>
              <a:srgbClr val="A6A6A6"/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5" name="직선 연결선 134"/>
            <p:cNvCxnSpPr>
              <a:stCxn id="136" idx="0"/>
              <a:endCxn id="134" idx="4"/>
            </p:cNvCxnSpPr>
            <p:nvPr/>
          </p:nvCxnSpPr>
          <p:spPr>
            <a:xfrm flipV="1">
              <a:off x="625598" y="4209123"/>
              <a:ext cx="0" cy="314271"/>
            </a:xfrm>
            <a:prstGeom prst="lin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6" name="타원 135"/>
            <p:cNvSpPr/>
            <p:nvPr/>
          </p:nvSpPr>
          <p:spPr>
            <a:xfrm>
              <a:off x="562050" y="4523394"/>
              <a:ext cx="127096" cy="127096"/>
            </a:xfrm>
            <a:prstGeom prst="ellipse">
              <a:avLst/>
            </a:prstGeom>
            <a:solidFill>
              <a:srgbClr val="A6A6A6"/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4302668" y="4082028"/>
            <a:ext cx="3755331" cy="2689766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5266628" y="3901114"/>
            <a:ext cx="1827409" cy="398106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누진세 누적</a:t>
            </a:r>
            <a:endParaRPr lang="en-US" altLang="ko-KR" b="1" dirty="0"/>
          </a:p>
        </p:txBody>
      </p:sp>
      <p:grpSp>
        <p:nvGrpSpPr>
          <p:cNvPr id="38" name="그룹 37"/>
          <p:cNvGrpSpPr/>
          <p:nvPr/>
        </p:nvGrpSpPr>
        <p:grpSpPr>
          <a:xfrm>
            <a:off x="4491697" y="3567102"/>
            <a:ext cx="127096" cy="568463"/>
            <a:chOff x="562050" y="4082027"/>
            <a:chExt cx="127096" cy="568463"/>
          </a:xfrm>
        </p:grpSpPr>
        <p:sp>
          <p:nvSpPr>
            <p:cNvPr id="39" name="타원 38"/>
            <p:cNvSpPr/>
            <p:nvPr/>
          </p:nvSpPr>
          <p:spPr>
            <a:xfrm>
              <a:off x="562050" y="4082027"/>
              <a:ext cx="127096" cy="127096"/>
            </a:xfrm>
            <a:prstGeom prst="ellipse">
              <a:avLst/>
            </a:prstGeom>
            <a:solidFill>
              <a:srgbClr val="A6A6A6"/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0" name="직선 연결선 39"/>
            <p:cNvCxnSpPr>
              <a:stCxn id="41" idx="0"/>
              <a:endCxn id="39" idx="4"/>
            </p:cNvCxnSpPr>
            <p:nvPr/>
          </p:nvCxnSpPr>
          <p:spPr>
            <a:xfrm flipV="1">
              <a:off x="625598" y="4209123"/>
              <a:ext cx="0" cy="314271"/>
            </a:xfrm>
            <a:prstGeom prst="lin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1" name="타원 40"/>
            <p:cNvSpPr/>
            <p:nvPr/>
          </p:nvSpPr>
          <p:spPr>
            <a:xfrm>
              <a:off x="562050" y="4523394"/>
              <a:ext cx="127096" cy="127096"/>
            </a:xfrm>
            <a:prstGeom prst="ellipse">
              <a:avLst/>
            </a:prstGeom>
            <a:solidFill>
              <a:srgbClr val="A6A6A6"/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96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</TotalTime>
  <Words>1863</Words>
  <Application>Microsoft Office PowerPoint</Application>
  <PresentationFormat>와이드스크린</PresentationFormat>
  <Paragraphs>526</Paragraphs>
  <Slides>21</Slides>
  <Notes>21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Aharoni</vt:lpstr>
      <vt:lpstr>맑은 고딕</vt:lpstr>
      <vt:lpstr>Arial</vt:lpstr>
      <vt:lpstr>Cambria Math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zoazoa61@naver.com</cp:lastModifiedBy>
  <cp:revision>173</cp:revision>
  <dcterms:created xsi:type="dcterms:W3CDTF">2020-08-13T02:55:18Z</dcterms:created>
  <dcterms:modified xsi:type="dcterms:W3CDTF">2020-10-05T19:31:40Z</dcterms:modified>
</cp:coreProperties>
</file>